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81" r:id="rId11"/>
    <p:sldId id="264" r:id="rId12"/>
    <p:sldId id="265" r:id="rId13"/>
    <p:sldId id="266" r:id="rId14"/>
    <p:sldId id="282" r:id="rId15"/>
    <p:sldId id="283" r:id="rId16"/>
    <p:sldId id="284" r:id="rId17"/>
    <p:sldId id="285" r:id="rId18"/>
    <p:sldId id="277" r:id="rId19"/>
    <p:sldId id="278" r:id="rId20"/>
    <p:sldId id="269" r:id="rId21"/>
    <p:sldId id="271" r:id="rId22"/>
    <p:sldId id="270" r:id="rId23"/>
    <p:sldId id="272" r:id="rId24"/>
    <p:sldId id="273" r:id="rId25"/>
    <p:sldId id="274" r:id="rId26"/>
    <p:sldId id="275" r:id="rId27"/>
    <p:sldId id="279" r:id="rId28"/>
    <p:sldId id="28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CB9-7798-47C4-B3D7-80AE59DA829A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F272-7622-4F62-9C33-6DFFABC766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CB9-7798-47C4-B3D7-80AE59DA829A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F272-7622-4F62-9C33-6DFFABC76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CB9-7798-47C4-B3D7-80AE59DA829A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F272-7622-4F62-9C33-6DFFABC76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CB9-7798-47C4-B3D7-80AE59DA829A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F272-7622-4F62-9C33-6DFFABC76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CB9-7798-47C4-B3D7-80AE59DA829A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6AEF272-7622-4F62-9C33-6DFFABC76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CB9-7798-47C4-B3D7-80AE59DA829A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F272-7622-4F62-9C33-6DFFABC76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CB9-7798-47C4-B3D7-80AE59DA829A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F272-7622-4F62-9C33-6DFFABC76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CB9-7798-47C4-B3D7-80AE59DA829A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F272-7622-4F62-9C33-6DFFABC76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CB9-7798-47C4-B3D7-80AE59DA829A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F272-7622-4F62-9C33-6DFFABC76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CB9-7798-47C4-B3D7-80AE59DA829A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F272-7622-4F62-9C33-6DFFABC76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CB9-7798-47C4-B3D7-80AE59DA829A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F272-7622-4F62-9C33-6DFFABC76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1247CB9-7798-47C4-B3D7-80AE59DA829A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6AEF272-7622-4F62-9C33-6DFFABC76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4000">
              <a:schemeClr val="bg2">
                <a:lumMod val="75000"/>
              </a:schemeClr>
            </a:gs>
            <a:gs pos="100000">
              <a:schemeClr val="accent6">
                <a:lumMod val="75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MyTestX</a:t>
            </a:r>
            <a:r>
              <a:rPr lang="en-US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для оценки знаний обучающихся</a:t>
            </a:r>
            <a:endParaRPr lang="ru-RU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5000636"/>
            <a:ext cx="3400404" cy="1252534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/>
              <a:t>Выполнила: </a:t>
            </a:r>
            <a:r>
              <a:rPr lang="ru-RU" sz="1600" dirty="0" smtClean="0"/>
              <a:t>учитель информатики </a:t>
            </a:r>
          </a:p>
          <a:p>
            <a:pPr algn="just"/>
            <a:r>
              <a:rPr lang="ru-RU" sz="1600" dirty="0" smtClean="0"/>
              <a:t>МБОУ «Чажемтовская СОШ» </a:t>
            </a:r>
          </a:p>
          <a:p>
            <a:pPr algn="just"/>
            <a:r>
              <a:rPr lang="ru-RU" sz="1600" dirty="0" smtClean="0"/>
              <a:t>Ефимова Н.Н.</a:t>
            </a:r>
          </a:p>
          <a:p>
            <a:pPr algn="just"/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37880"/>
          </a:xfrm>
        </p:spPr>
        <p:txBody>
          <a:bodyPr>
            <a:normAutofit fontScale="85000" lnSpcReduction="20000"/>
          </a:bodyPr>
          <a:lstStyle/>
          <a:p>
            <a:pPr marL="0" indent="136525" algn="just">
              <a:buNone/>
            </a:pPr>
            <a:r>
              <a:rPr lang="ru-RU" b="1" dirty="0" smtClean="0"/>
              <a:t>Программа </a:t>
            </a:r>
            <a:r>
              <a:rPr lang="ru-RU" b="1" dirty="0" smtClean="0"/>
              <a:t>MyTestX </a:t>
            </a:r>
            <a:r>
              <a:rPr lang="ru-RU" b="1" dirty="0" smtClean="0"/>
              <a:t>работает с девятью типами заданий</a:t>
            </a:r>
            <a:r>
              <a:rPr lang="ru-RU" dirty="0" smtClean="0"/>
              <a:t>: одиночный выбор, множественный выбор, установление порядка следования, установление соответствия, указание истинности или ложности утверждений, ручной ввод числа (чисел), ручной ввод текста, выбор места на изображении, перестановка букв. Задание типа да/нет легко можно получить, используя тип с одиночным выбором. В тесте можно использовать любое количество любых типов, можно только один, можно и все сразу.</a:t>
            </a:r>
          </a:p>
          <a:p>
            <a:pPr marL="0" indent="136525" algn="just">
              <a:buNone/>
            </a:pPr>
            <a:r>
              <a:rPr lang="ru-RU" dirty="0" smtClean="0"/>
              <a:t>	Программа состоит из трех модулей: </a:t>
            </a:r>
            <a:endParaRPr lang="ru-RU" dirty="0" smtClean="0"/>
          </a:p>
          <a:p>
            <a:pPr marL="0" indent="136525" algn="just">
              <a:buNone/>
            </a:pPr>
            <a:r>
              <a:rPr lang="ru-RU" b="1" dirty="0" smtClean="0"/>
              <a:t>Модуль </a:t>
            </a:r>
            <a:r>
              <a:rPr lang="ru-RU" b="1" dirty="0" smtClean="0"/>
              <a:t>тестирования</a:t>
            </a:r>
            <a:r>
              <a:rPr lang="ru-RU" dirty="0" smtClean="0"/>
              <a:t> (MyTestStudent), </a:t>
            </a:r>
            <a:endParaRPr lang="ru-RU" dirty="0" smtClean="0"/>
          </a:p>
          <a:p>
            <a:pPr marL="0" indent="136525" algn="just">
              <a:buNone/>
            </a:pPr>
            <a:r>
              <a:rPr lang="ru-RU" b="1" dirty="0" smtClean="0"/>
              <a:t>Редактор </a:t>
            </a:r>
            <a:r>
              <a:rPr lang="ru-RU" b="1" dirty="0" smtClean="0"/>
              <a:t>тестов</a:t>
            </a:r>
            <a:r>
              <a:rPr lang="ru-RU" dirty="0" smtClean="0"/>
              <a:t> (MyTestEditor)  </a:t>
            </a:r>
            <a:endParaRPr lang="ru-RU" dirty="0" smtClean="0"/>
          </a:p>
          <a:p>
            <a:pPr marL="0" indent="136525" algn="just">
              <a:buNone/>
            </a:pPr>
            <a:r>
              <a:rPr lang="ru-RU" b="1" dirty="0" smtClean="0"/>
              <a:t>Журнал </a:t>
            </a:r>
            <a:r>
              <a:rPr lang="ru-RU" b="1" dirty="0" smtClean="0"/>
              <a:t>тестирования</a:t>
            </a:r>
            <a:r>
              <a:rPr lang="ru-RU" dirty="0" smtClean="0"/>
              <a:t> (MyTestServer)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452438" algn="just">
              <a:buNone/>
            </a:pPr>
            <a:r>
              <a:rPr lang="ru-RU" dirty="0" smtClean="0"/>
              <a:t>Программа распространяется под свободной лицензией,</a:t>
            </a:r>
            <a:r>
              <a:rPr lang="en-US" dirty="0" smtClean="0"/>
              <a:t> </a:t>
            </a:r>
            <a:r>
              <a:rPr lang="ru-RU" dirty="0" smtClean="0"/>
              <a:t>доступна бесплатно под </a:t>
            </a:r>
            <a:r>
              <a:rPr lang="ru-RU" dirty="0" err="1" smtClean="0"/>
              <a:t>Windows</a:t>
            </a:r>
            <a:r>
              <a:rPr lang="ru-RU" dirty="0" smtClean="0"/>
              <a:t>, </a:t>
            </a:r>
            <a:r>
              <a:rPr lang="ru-RU" dirty="0" err="1" smtClean="0"/>
              <a:t>Linux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MyTestEditor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500174"/>
            <a:ext cx="75724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Для создания тестов имеется очень удобный </a:t>
            </a:r>
            <a:r>
              <a:rPr lang="ru-RU" sz="2400" b="1" dirty="0" smtClean="0"/>
              <a:t>редактор тестов</a:t>
            </a:r>
            <a:r>
              <a:rPr lang="ru-RU" sz="2400" dirty="0" smtClean="0"/>
              <a:t> (MyTestEditor) с дружественным интерфейсом. С помощью редактора можно создать либо новый тест, либо изменить существующий. Так же в редакторе настраивается процесс тестирования: порядок заданий и вариантов, ограничение времени, шкала оценивания и многое другое.</a:t>
            </a:r>
            <a:endParaRPr lang="ru-RU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928802"/>
            <a:ext cx="5611683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Безымянны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28604"/>
            <a:ext cx="4988066" cy="3986446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57166"/>
            <a:ext cx="500705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 стрелкой 5"/>
          <p:cNvCxnSpPr/>
          <p:nvPr/>
        </p:nvCxnSpPr>
        <p:spPr>
          <a:xfrm flipV="1">
            <a:off x="2643174" y="3786190"/>
            <a:ext cx="1357322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28596" y="357167"/>
            <a:ext cx="8143932" cy="857256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После запуска</a:t>
            </a:r>
            <a:r>
              <a:rPr lang="ru-RU" sz="2400" dirty="0" smtClean="0"/>
              <a:t> </a:t>
            </a:r>
            <a:r>
              <a:rPr lang="ru-RU" sz="2400" dirty="0" smtClean="0"/>
              <a:t>MyTestEditor необходимо  </a:t>
            </a:r>
            <a:r>
              <a:rPr lang="ru-RU" sz="2400" b="1" i="1" u="sng" dirty="0" smtClean="0"/>
              <a:t>добавить задание, </a:t>
            </a:r>
            <a:r>
              <a:rPr lang="ru-RU" sz="2400" dirty="0" smtClean="0"/>
              <a:t>затем выбрать </a:t>
            </a:r>
            <a:r>
              <a:rPr lang="ru-RU" sz="2400" b="1" i="1" u="sng" dirty="0" smtClean="0"/>
              <a:t>тип задания</a:t>
            </a:r>
            <a:endParaRPr lang="ru-RU" sz="2400" b="1" i="1" u="sng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4974" b="4974"/>
          <a:stretch>
            <a:fillRect/>
          </a:stretch>
        </p:blipFill>
        <p:spPr bwMode="auto">
          <a:xfrm>
            <a:off x="1643042" y="1428736"/>
            <a:ext cx="6643734" cy="4798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Прямая со стрелкой 12"/>
          <p:cNvCxnSpPr/>
          <p:nvPr/>
        </p:nvCxnSpPr>
        <p:spPr>
          <a:xfrm rot="5400000" flipH="1" flipV="1">
            <a:off x="785786" y="1643050"/>
            <a:ext cx="1500198" cy="15001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972421"/>
            <a:ext cx="3714776" cy="4004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mytest.klyaksa.net/wiki/images/thumb/c/cd/Mtx101-e01.PNG/691px-Mtx101-e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7504"/>
            <a:ext cx="7429552" cy="6440380"/>
          </a:xfrm>
          <a:prstGeom prst="rect">
            <a:avLst/>
          </a:prstGeom>
          <a:noFill/>
        </p:spPr>
      </p:pic>
      <p:pic>
        <p:nvPicPr>
          <p:cNvPr id="5" name="Picture 2" descr="Файл:Mtx101-e0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28604"/>
            <a:ext cx="7087269" cy="6143668"/>
          </a:xfrm>
          <a:prstGeom prst="rect">
            <a:avLst/>
          </a:prstGeom>
          <a:noFill/>
        </p:spPr>
      </p:pic>
      <p:pic>
        <p:nvPicPr>
          <p:cNvPr id="6" name="Picture 2" descr="http://mytest.klyaksa.net/wiki/images/thumb/c/cc/Mtx101-e03.PNG/691px-Mtx101-e0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5" y="357167"/>
            <a:ext cx="7072362" cy="6130746"/>
          </a:xfrm>
          <a:prstGeom prst="rect">
            <a:avLst/>
          </a:prstGeom>
          <a:noFill/>
        </p:spPr>
      </p:pic>
      <p:pic>
        <p:nvPicPr>
          <p:cNvPr id="7" name="Picture 2" descr="Файл:Mtx101-e0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357166"/>
            <a:ext cx="6867527" cy="5953183"/>
          </a:xfrm>
          <a:prstGeom prst="rect">
            <a:avLst/>
          </a:prstGeom>
          <a:noFill/>
        </p:spPr>
      </p:pic>
      <p:pic>
        <p:nvPicPr>
          <p:cNvPr id="8" name="Picture 2" descr="Файл:Mtx101-e05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285728"/>
            <a:ext cx="7215238" cy="6254600"/>
          </a:xfrm>
          <a:prstGeom prst="rect">
            <a:avLst/>
          </a:prstGeom>
          <a:noFill/>
        </p:spPr>
      </p:pic>
      <p:pic>
        <p:nvPicPr>
          <p:cNvPr id="9" name="Picture 2" descr="Файл:Mtx101-e06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0100" y="357166"/>
            <a:ext cx="7224717" cy="6262817"/>
          </a:xfrm>
          <a:prstGeom prst="rect">
            <a:avLst/>
          </a:prstGeom>
          <a:noFill/>
        </p:spPr>
      </p:pic>
      <p:pic>
        <p:nvPicPr>
          <p:cNvPr id="17414" name="Picture 6" descr="Файл:Mtx101-e07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85918" y="571480"/>
            <a:ext cx="6581775" cy="5705476"/>
          </a:xfrm>
          <a:prstGeom prst="rect">
            <a:avLst/>
          </a:prstGeom>
          <a:noFill/>
        </p:spPr>
      </p:pic>
      <p:pic>
        <p:nvPicPr>
          <p:cNvPr id="17416" name="Picture 8" descr="Файл:Mtx101-e08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857356" y="571480"/>
            <a:ext cx="6581775" cy="5705476"/>
          </a:xfrm>
          <a:prstGeom prst="rect">
            <a:avLst/>
          </a:prstGeom>
          <a:noFill/>
        </p:spPr>
      </p:pic>
      <p:pic>
        <p:nvPicPr>
          <p:cNvPr id="17418" name="Picture 10" descr="Файл:Mtx101-e09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214414" y="642918"/>
            <a:ext cx="6581775" cy="5705476"/>
          </a:xfrm>
          <a:prstGeom prst="rect">
            <a:avLst/>
          </a:prstGeom>
          <a:noFill/>
        </p:spPr>
      </p:pic>
      <p:pic>
        <p:nvPicPr>
          <p:cNvPr id="17420" name="Picture 12" descr="Файл:Mtx101-e10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357290" y="214290"/>
            <a:ext cx="6581775" cy="5705476"/>
          </a:xfrm>
          <a:prstGeom prst="rect">
            <a:avLst/>
          </a:prstGeom>
          <a:noFill/>
        </p:spPr>
      </p:pic>
      <p:sp>
        <p:nvSpPr>
          <p:cNvPr id="15" name="Овал 14"/>
          <p:cNvSpPr/>
          <p:nvPr/>
        </p:nvSpPr>
        <p:spPr>
          <a:xfrm>
            <a:off x="2786050" y="5357826"/>
            <a:ext cx="1428760" cy="428628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000100" y="0"/>
            <a:ext cx="571504" cy="5000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MyTestStuden</a:t>
            </a:r>
            <a:endParaRPr lang="ru-RU" sz="540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14684"/>
          </a:xfrm>
        </p:spPr>
        <p:txBody>
          <a:bodyPr/>
          <a:lstStyle/>
          <a:p>
            <a:pPr marL="0" indent="136525" algn="just">
              <a:buNone/>
            </a:pPr>
            <a:r>
              <a:rPr lang="ru-RU" b="1" dirty="0" smtClean="0"/>
              <a:t>	Модуль </a:t>
            </a:r>
            <a:r>
              <a:rPr lang="ru-RU" b="1" dirty="0" smtClean="0"/>
              <a:t>тестирования</a:t>
            </a:r>
            <a:r>
              <a:rPr lang="ru-RU" dirty="0" smtClean="0"/>
              <a:t> (MyTestStudent) является "плеером тестов". Он позволяет открыть </a:t>
            </a:r>
            <a:r>
              <a:rPr lang="ru-RU" dirty="0" smtClean="0"/>
              <a:t>файл </a:t>
            </a:r>
            <a:r>
              <a:rPr lang="ru-RU" dirty="0" smtClean="0"/>
              <a:t>с тестом и пройти тестирование. Ход тестирования, сигнализация об ошибках, способ вывода результата тестирования зависит от параметров теста, заданных в редакторе.</a:t>
            </a:r>
            <a:endParaRPr lang="ru-RU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714356"/>
            <a:ext cx="6858016" cy="549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28728" y="1571612"/>
            <a:ext cx="6225302" cy="498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714348" y="285728"/>
            <a:ext cx="8015286" cy="1285884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0" marR="0" lvl="0" indent="13652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 начала тестирования</a:t>
            </a:r>
            <a:r>
              <a:rPr kumimoji="0" lang="ru-RU" sz="3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необходимо открыть сохраненный файл теста, затем запустить тест, указать фамилию, имя и класс.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714348" y="2000240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928802"/>
            <a:ext cx="5786446" cy="4646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Прямая со стрелкой 14"/>
          <p:cNvCxnSpPr/>
          <p:nvPr/>
        </p:nvCxnSpPr>
        <p:spPr>
          <a:xfrm rot="5400000">
            <a:off x="1858150" y="1856570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4000504"/>
            <a:ext cx="36004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714348" y="285728"/>
            <a:ext cx="8015286" cy="128588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0" marR="0" lvl="0" indent="13652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окончании тестирования,</a:t>
            </a:r>
            <a:r>
              <a:rPr kumimoji="0" lang="ru-RU" sz="3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программа выдает результат выполнения </a:t>
            </a:r>
            <a:r>
              <a:rPr lang="ru-RU" sz="3200" dirty="0" smtClean="0"/>
              <a:t>теста.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6084" name="Picture 4" descr="Файл:Mtx101-s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785926"/>
            <a:ext cx="4873681" cy="4021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5011750"/>
          </a:xfrm>
        </p:spPr>
        <p:txBody>
          <a:bodyPr>
            <a:normAutofit fontScale="90000"/>
          </a:bodyPr>
          <a:lstStyle/>
          <a:p>
            <a:pPr marL="446088" algn="l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Расскажи </a:t>
            </a:r>
            <a:r>
              <a:rPr lang="ru-RU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мне – и я услышу,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Покажи мне – и я запомню,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Дай мне сделать самому –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я пойму!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</a:t>
            </a:r>
            <a:r>
              <a:rPr lang="ru-RU" sz="2700" i="1" dirty="0" smtClean="0"/>
              <a:t>Японская </a:t>
            </a:r>
            <a:r>
              <a:rPr lang="ru-RU" sz="2700" i="1" dirty="0" smtClean="0"/>
              <a:t>пословица.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i="1" dirty="0" smtClean="0"/>
              <a:t>Всё </a:t>
            </a:r>
            <a:r>
              <a:rPr lang="en-US" i="1" dirty="0" err="1" smtClean="0"/>
              <a:t>ли</a:t>
            </a:r>
            <a:r>
              <a:rPr lang="en-US" i="1" dirty="0" smtClean="0"/>
              <a:t> </a:t>
            </a:r>
            <a:r>
              <a:rPr lang="en-US" i="1" dirty="0" err="1" smtClean="0"/>
              <a:t>понятно</a:t>
            </a:r>
            <a:r>
              <a:rPr lang="ru-RU" i="1" dirty="0" smtClean="0"/>
              <a:t>?</a:t>
            </a:r>
            <a:endParaRPr lang="ru-RU" dirty="0" smtClean="0"/>
          </a:p>
          <a:p>
            <a:pPr lvl="0"/>
            <a:r>
              <a:rPr lang="en-US" i="1" dirty="0" err="1" smtClean="0"/>
              <a:t>Что</a:t>
            </a:r>
            <a:r>
              <a:rPr lang="en-US" i="1" dirty="0" smtClean="0"/>
              <a:t> </a:t>
            </a:r>
            <a:r>
              <a:rPr lang="en-US" i="1" dirty="0" err="1" smtClean="0"/>
              <a:t>было</a:t>
            </a:r>
            <a:r>
              <a:rPr lang="en-US" i="1" dirty="0" smtClean="0"/>
              <a:t> </a:t>
            </a:r>
            <a:r>
              <a:rPr lang="en-US" i="1" dirty="0" err="1" smtClean="0"/>
              <a:t>интересного</a:t>
            </a:r>
            <a:r>
              <a:rPr lang="ru-RU" i="1" dirty="0" smtClean="0"/>
              <a:t>?</a:t>
            </a:r>
            <a:endParaRPr lang="ru-RU" dirty="0" smtClean="0"/>
          </a:p>
          <a:p>
            <a:pPr lvl="0"/>
            <a:r>
              <a:rPr lang="en-US" i="1" dirty="0" err="1" smtClean="0"/>
              <a:t>Что</a:t>
            </a:r>
            <a:r>
              <a:rPr lang="en-US" i="1" dirty="0" smtClean="0"/>
              <a:t> </a:t>
            </a:r>
            <a:r>
              <a:rPr lang="en-US" i="1" dirty="0" err="1" smtClean="0"/>
              <a:t>понравилось</a:t>
            </a:r>
            <a:r>
              <a:rPr lang="en-US" i="1" dirty="0" smtClean="0"/>
              <a:t> </a:t>
            </a:r>
            <a:r>
              <a:rPr lang="en-US" i="1" dirty="0" err="1" smtClean="0"/>
              <a:t>больше</a:t>
            </a:r>
            <a:r>
              <a:rPr lang="en-US" i="1" dirty="0" smtClean="0"/>
              <a:t> </a:t>
            </a:r>
            <a:r>
              <a:rPr lang="en-US" i="1" dirty="0" err="1" smtClean="0"/>
              <a:t>всего</a:t>
            </a:r>
            <a:r>
              <a:rPr lang="ru-RU" i="1" dirty="0" smtClean="0"/>
              <a:t>?</a:t>
            </a:r>
            <a:endParaRPr lang="ru-RU" dirty="0" smtClean="0"/>
          </a:p>
          <a:p>
            <a:pPr lvl="0"/>
            <a:r>
              <a:rPr lang="ru-RU" i="1" dirty="0" smtClean="0"/>
              <a:t>Возможно ли самостоятельное освоение программы и применение ее в учебном процессе?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Данная программа имеет простой интерфейс, и как следствие, не вызывает проблем при освоении.</a:t>
            </a:r>
          </a:p>
          <a:p>
            <a:pPr algn="just"/>
            <a:r>
              <a:rPr lang="ru-RU" dirty="0" smtClean="0"/>
              <a:t>Работа с программой сокращает время при проведении контроля и оценки знаний обучающихся.</a:t>
            </a:r>
          </a:p>
          <a:p>
            <a:pPr algn="just"/>
            <a:r>
              <a:rPr lang="ru-RU" dirty="0" smtClean="0"/>
              <a:t>Совершенствуются навыки работы с компьютером. </a:t>
            </a:r>
          </a:p>
          <a:p>
            <a:pPr algn="just"/>
            <a:r>
              <a:rPr lang="ru-RU" dirty="0" smtClean="0"/>
              <a:t>Совершенствуются навыки обработки информации.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u="sng" dirty="0" smtClean="0"/>
              <a:t>Цель:</a:t>
            </a:r>
          </a:p>
          <a:p>
            <a:pPr>
              <a:buNone/>
            </a:pPr>
            <a:r>
              <a:rPr lang="ru-RU" dirty="0" smtClean="0"/>
              <a:t>Научиться создавать тест в программе </a:t>
            </a:r>
            <a:r>
              <a:rPr lang="en-US" dirty="0" smtClean="0"/>
              <a:t> MyTestX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Сущность методики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52062"/>
          </a:xfrm>
        </p:spPr>
        <p:txBody>
          <a:bodyPr>
            <a:normAutofit lnSpcReduction="10000"/>
          </a:bodyPr>
          <a:lstStyle/>
          <a:p>
            <a:pPr marL="0" indent="452438" algn="just">
              <a:buNone/>
            </a:pPr>
            <a:r>
              <a:rPr lang="ru-RU" dirty="0" smtClean="0"/>
              <a:t>Сущность методики введения компьютерных тестов заключается в том, что сегодня учителю необходимо не только  владеть </a:t>
            </a:r>
            <a:r>
              <a:rPr lang="ru-RU" dirty="0" smtClean="0"/>
              <a:t>современными образовательными </a:t>
            </a:r>
            <a:r>
              <a:rPr lang="ru-RU" dirty="0" smtClean="0"/>
              <a:t>технологиями, но и обучать данным технологиям обучающихся.  </a:t>
            </a:r>
          </a:p>
          <a:p>
            <a:pPr marL="0" indent="452438" algn="just">
              <a:buNone/>
            </a:pPr>
            <a:r>
              <a:rPr lang="ru-RU" dirty="0" smtClean="0"/>
              <a:t>Одной из образовательных технологий является компьютерное тестирование. </a:t>
            </a:r>
          </a:p>
          <a:p>
            <a:pPr marL="0" indent="452438" algn="just">
              <a:buNone/>
            </a:pPr>
            <a:r>
              <a:rPr lang="ru-RU" dirty="0" smtClean="0"/>
              <a:t>Учитель может не только сам создавать тесты, но  привлекать обучающихся, организовывать работу на опережение: обучающиеся старших классов совместно с учителем разрабатывают и создают  тесты для детей </a:t>
            </a:r>
            <a:r>
              <a:rPr lang="ru-RU" dirty="0" smtClean="0"/>
              <a:t>младшего возраста.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4709160"/>
          </a:xfrm>
        </p:spPr>
        <p:txBody>
          <a:bodyPr>
            <a:normAutofit fontScale="92500" lnSpcReduction="20000"/>
          </a:bodyPr>
          <a:lstStyle/>
          <a:p>
            <a:pPr marL="0" indent="452438" algn="just">
              <a:buNone/>
            </a:pPr>
            <a:r>
              <a:rPr lang="ru-RU" dirty="0" smtClean="0"/>
              <a:t>В </a:t>
            </a:r>
            <a:r>
              <a:rPr lang="ru-RU" dirty="0" smtClean="0"/>
              <a:t>процессе </a:t>
            </a:r>
            <a:r>
              <a:rPr lang="ru-RU" dirty="0" smtClean="0"/>
              <a:t>создания теста у обучающихся:</a:t>
            </a:r>
          </a:p>
          <a:p>
            <a:pPr marL="651510" indent="-514350" algn="just">
              <a:buAutoNum type="arabicPeriod"/>
            </a:pPr>
            <a:r>
              <a:rPr lang="ru-RU" dirty="0" smtClean="0"/>
              <a:t>Концентрируется внимание на поставленном вопросе.</a:t>
            </a:r>
          </a:p>
          <a:p>
            <a:pPr marL="651510" indent="-514350" algn="just">
              <a:buAutoNum type="arabicPeriod"/>
            </a:pPr>
            <a:r>
              <a:rPr lang="ru-RU" dirty="0" smtClean="0"/>
              <a:t>Вырабатывается усидчивость</a:t>
            </a:r>
            <a:r>
              <a:rPr lang="ru-RU" dirty="0" smtClean="0"/>
              <a:t>.</a:t>
            </a:r>
          </a:p>
          <a:p>
            <a:pPr marL="651510" indent="-514350" algn="just">
              <a:buAutoNum type="arabicPeriod"/>
            </a:pPr>
            <a:r>
              <a:rPr lang="ru-RU" dirty="0" smtClean="0"/>
              <a:t>Развивается мышление.</a:t>
            </a:r>
            <a:endParaRPr lang="ru-RU" dirty="0" smtClean="0"/>
          </a:p>
          <a:p>
            <a:pPr marL="651510" indent="-514350" algn="just">
              <a:buAutoNum type="arabicPeriod"/>
            </a:pPr>
            <a:r>
              <a:rPr lang="ru-RU" dirty="0" smtClean="0"/>
              <a:t>Формируются навыки обзора и обработки </a:t>
            </a:r>
            <a:r>
              <a:rPr lang="ru-RU" dirty="0" smtClean="0"/>
              <a:t>различных информационных ресурсов, выделение главной информации.</a:t>
            </a:r>
          </a:p>
          <a:p>
            <a:pPr marL="651510" indent="-514350" algn="just">
              <a:buAutoNum type="arabicPeriod"/>
            </a:pPr>
            <a:r>
              <a:rPr lang="ru-RU" dirty="0" smtClean="0"/>
              <a:t>Вырабатывается представление о формулировке корректных вопросов в тесте. </a:t>
            </a:r>
            <a:endParaRPr lang="ru-RU" dirty="0" smtClean="0"/>
          </a:p>
          <a:p>
            <a:pPr marL="651510" indent="-514350" algn="just">
              <a:buAutoNum type="arabicPeriod"/>
            </a:pPr>
            <a:r>
              <a:rPr lang="ru-RU" dirty="0" smtClean="0"/>
              <a:t>Появляются новые навыки работы с </a:t>
            </a:r>
            <a:r>
              <a:rPr lang="ru-RU" dirty="0" smtClean="0"/>
              <a:t>компьютером (совершенствуются навыки работы с программой).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Плюсы компьютерного тестирования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Уход от привычного бумажного варианта тестирования.</a:t>
            </a:r>
          </a:p>
          <a:p>
            <a:r>
              <a:rPr lang="ru-RU" dirty="0" smtClean="0"/>
              <a:t>Сокращение времени контроля и оценки знаний обучающихся.</a:t>
            </a:r>
          </a:p>
          <a:p>
            <a:r>
              <a:rPr lang="ru-RU" dirty="0" smtClean="0"/>
              <a:t>У учителя остается больше времени для подачи нового материала.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Минусы компьютерного тестирования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исключено интуитивное прохождение тестирования.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Этапы реализации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4709160"/>
          </a:xfrm>
        </p:spPr>
        <p:txBody>
          <a:bodyPr>
            <a:normAutofit lnSpcReduction="10000"/>
          </a:bodyPr>
          <a:lstStyle/>
          <a:p>
            <a:pPr marL="0" indent="136525">
              <a:buNone/>
            </a:pPr>
            <a:r>
              <a:rPr lang="ru-RU" i="1" u="sng" dirty="0" smtClean="0"/>
              <a:t>Цель: </a:t>
            </a:r>
          </a:p>
          <a:p>
            <a:pPr marL="0" indent="136525">
              <a:buAutoNum type="arabicPeriod"/>
            </a:pPr>
            <a:r>
              <a:rPr lang="ru-RU" dirty="0" smtClean="0"/>
              <a:t> Формирование у обучающихся представления  и навыков создания теста</a:t>
            </a:r>
          </a:p>
          <a:p>
            <a:pPr marL="0" indent="136525">
              <a:buAutoNum type="arabicPeriod"/>
            </a:pPr>
            <a:r>
              <a:rPr lang="ru-RU" dirty="0" smtClean="0"/>
              <a:t> Реализация теста в режиме программы </a:t>
            </a:r>
            <a:r>
              <a:rPr lang="en-US" dirty="0" smtClean="0"/>
              <a:t>MyTestX</a:t>
            </a:r>
            <a:endParaRPr lang="ru-RU" dirty="0" smtClean="0"/>
          </a:p>
          <a:p>
            <a:pPr marL="0" indent="136525">
              <a:buNone/>
            </a:pPr>
            <a:r>
              <a:rPr lang="ru-RU" i="1" u="sng" dirty="0" smtClean="0"/>
              <a:t>Поиск информации: </a:t>
            </a:r>
          </a:p>
          <a:p>
            <a:pPr marL="0" indent="136525">
              <a:buNone/>
            </a:pPr>
            <a:r>
              <a:rPr lang="ru-RU" dirty="0" smtClean="0"/>
              <a:t>Обработка различных информационных ресурсов (СМИ, медиаресурсы) </a:t>
            </a:r>
          </a:p>
          <a:p>
            <a:pPr marL="0" indent="136525">
              <a:buNone/>
            </a:pPr>
            <a:r>
              <a:rPr lang="ru-RU" i="1" u="sng" dirty="0" smtClean="0"/>
              <a:t>Работа по созданию теста:</a:t>
            </a:r>
          </a:p>
          <a:p>
            <a:pPr marL="0" indent="136525">
              <a:buAutoNum type="arabicPeriod"/>
            </a:pPr>
            <a:r>
              <a:rPr lang="ru-RU" dirty="0" smtClean="0"/>
              <a:t> Отбор необходимой информации</a:t>
            </a:r>
          </a:p>
          <a:p>
            <a:pPr marL="0" indent="136525"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Формулировка корректных вопросов</a:t>
            </a:r>
          </a:p>
          <a:p>
            <a:pPr marL="0" indent="136525">
              <a:buNone/>
            </a:pPr>
            <a:endParaRPr lang="en-US" dirty="0" smtClean="0"/>
          </a:p>
          <a:p>
            <a:pPr marL="0" indent="136525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Условия внедрения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52438" algn="just">
              <a:buNone/>
            </a:pPr>
            <a:r>
              <a:rPr lang="ru-RU" dirty="0" smtClean="0"/>
              <a:t>Для успешного закрепления методики создания компьютерного теста при взаимодействии учителя и ученика  в образовательном учреждении должно присутствовать следующее:</a:t>
            </a:r>
          </a:p>
          <a:p>
            <a:pPr marL="651510" indent="-514350">
              <a:buAutoNum type="arabicPeriod"/>
            </a:pPr>
            <a:r>
              <a:rPr lang="ru-RU" dirty="0" smtClean="0"/>
              <a:t>Заинтересованность обучающихся</a:t>
            </a:r>
          </a:p>
          <a:p>
            <a:pPr marL="651510" indent="-514350">
              <a:buAutoNum type="arabicPeriod"/>
            </a:pPr>
            <a:r>
              <a:rPr lang="ru-RU" dirty="0" smtClean="0"/>
              <a:t>Активность обучающихся</a:t>
            </a:r>
          </a:p>
          <a:p>
            <a:pPr marL="651510" indent="-514350">
              <a:buAutoNum type="arabicPeriod"/>
            </a:pPr>
            <a:r>
              <a:rPr lang="ru-RU" dirty="0" smtClean="0"/>
              <a:t>Желание работать совместно</a:t>
            </a:r>
          </a:p>
          <a:p>
            <a:pPr marL="651510" indent="-514350">
              <a:buAutoNum type="arabicPeriod"/>
            </a:pPr>
            <a:r>
              <a:rPr lang="ru-RU" dirty="0" smtClean="0"/>
              <a:t>Стремление к познанию нового</a:t>
            </a:r>
          </a:p>
          <a:p>
            <a:pPr marL="651510" indent="-514350">
              <a:buAutoNum type="arabicPeriod"/>
            </a:pPr>
            <a:r>
              <a:rPr lang="ru-RU" dirty="0" smtClean="0"/>
              <a:t>Обеспеченность ресурсами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Результативность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	В результате у обучающихся формируются навыки поиска, обработки, систематизации полученной информации. Расширяется познание окружающего мира. Формируются навыки работы с программой и ей подобными. </a:t>
            </a:r>
          </a:p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Учитель получает помощь со стороны заинтересованных обучающихся при подготовке к контролю знаний, тем самым вовлекая их в учебный процесс.</a:t>
            </a:r>
          </a:p>
          <a:p>
            <a:pPr marL="0" indent="0">
              <a:buNone/>
            </a:pPr>
            <a:r>
              <a:rPr lang="ru-RU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i="1" dirty="0" smtClean="0"/>
              <a:t>Для </a:t>
            </a:r>
            <a:r>
              <a:rPr lang="ru-RU" i="1" dirty="0" smtClean="0"/>
              <a:t>творчески работающих учителей применение тестов в процессе обучения даёт возможность научить школьников целостно воспринимать учебную проблему, пользоваться свободой выбора решений этой проблемы, совершенствовать практические учебные навыки. Иными словами использование программы </a:t>
            </a:r>
            <a:r>
              <a:rPr lang="ru-RU" i="1" dirty="0" smtClean="0"/>
              <a:t>MyTestX, </a:t>
            </a:r>
            <a:r>
              <a:rPr lang="ru-RU" i="1" dirty="0" smtClean="0"/>
              <a:t>способствует содружеству учителей и учащихся. </a:t>
            </a:r>
            <a:r>
              <a:rPr lang="en-US" i="1" dirty="0" smtClean="0"/>
              <a:t>	</a:t>
            </a:r>
            <a:r>
              <a:rPr lang="ru-RU" i="1" dirty="0" smtClean="0"/>
              <a:t>Развитие </a:t>
            </a:r>
            <a:r>
              <a:rPr lang="ru-RU" i="1" dirty="0" smtClean="0"/>
              <a:t>умственной деятельности в процессе тестирования повышает интерес к учебному предмету и в результате приводит к повышению качества </a:t>
            </a:r>
            <a:r>
              <a:rPr lang="ru-RU" i="1" dirty="0" smtClean="0"/>
              <a:t>знаний.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000372"/>
            <a:ext cx="8229600" cy="1143000"/>
          </a:xfrm>
        </p:spPr>
        <p:txBody>
          <a:bodyPr/>
          <a:lstStyle/>
          <a:p>
            <a:r>
              <a:rPr lang="ru-RU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внимание!</a:t>
            </a:r>
            <a:endParaRPr lang="ru-RU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52128"/>
          </a:xfrm>
        </p:spPr>
        <p:txBody>
          <a:bodyPr>
            <a:normAutofit/>
          </a:bodyPr>
          <a:lstStyle/>
          <a:p>
            <a:pPr marL="55563" indent="31750" algn="just">
              <a:buNone/>
            </a:pPr>
            <a:r>
              <a:rPr lang="ru-RU" dirty="0" smtClean="0"/>
              <a:t>	Одной из задач повседневного учительского труда является необходимость осуществлять контроль знаний учащихся. Формы контроля, применяемые учителями, очень разнообразны, но наиболее часто используются письменный или устный опросы. К сожалению, эти формы не лишены недостатков. При проведении устного опроса – это относительно большая затрата времени урока при небольшом количестве выставляемых оценок, при проведении письменных работ количество оценок возрастает, но много времени уходит на проверку.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3781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	Тестирование как эффективный способ проверки знаний находит в школе все большее применение. Одним из основных и несомненных его достоинств является минимум временных затрат на получение надежных итогов контроля. При тестировании используют как бумажные, так и электронные варианты. Последние особенно привлекательны, так как позволяют получить результаты практически сразу по завершении теста.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Тестирование в педагогике выполняет три основные взаимосвязанные функции: диагностическую, обучающую и воспитательную: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Диагностическая функция заключается в выявлении уровня знаний, умений, навыков учащегося. Это основная, и самая очевидная функция тестирования. По объективности, широте и скорости диагностирования, тестирование превосходит все остальные формы педагогического контроля.</a:t>
            </a:r>
          </a:p>
          <a:p>
            <a:r>
              <a:rPr lang="ru-RU" dirty="0" smtClean="0"/>
              <a:t>Обучающая функция тестирования состоит в мотивировании учащегося к активизации работы по усвоению учебного материала. Для усиления обучающей функции тестирования, могут быть использованы дополнительные меры стимулирования </a:t>
            </a:r>
            <a:r>
              <a:rPr lang="ru-RU" dirty="0" smtClean="0"/>
              <a:t>обучающихся, </a:t>
            </a:r>
            <a:r>
              <a:rPr lang="ru-RU" dirty="0" smtClean="0"/>
              <a:t>такие, как раздача преподавателем примерного перечня вопросов для самостоятельной подготовки, наличие в самом тесте наводящих вопросов и подсказок, совместный разбор результатов теста.</a:t>
            </a:r>
          </a:p>
          <a:p>
            <a:r>
              <a:rPr lang="ru-RU" dirty="0" smtClean="0"/>
              <a:t>Воспитательная функция проявляется в периодичности и неизбежности тестового контроля. Это дисциплинирует, организует и направляет деятельность учащихся, помогает выявить и устранить пробелы в знаниях, формирует стремление развить свои способности.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Тестирование — более справедливый метод, оно ставит всех учащихся в равные условия, как в процессе контроля, так и в процессе оценки, практически исключая субъективизм преподавателя.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3788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Следует отметить, что именно тестирование постепенно становится и основной формой сдачи экзаменов. С 2009 года для всех выпускников школ основной формой итоговой государственной аттестации в школе Российской Федерации является Единый Государственный Экзамен. И реалии таковы, что требуется обязательно вводить тестовые технологии в систему обучения. С их помощью в течение года следует оценить уровень усвоения материала учениками и формировать у них навык работы с тестовыми заданиями. Такие тренировки позволят учащимся при сдаче ЕГЭ реально повысить балл. Также во время таких тренировок развиваются соответствующие психотехнические навыки саморегулирования и самоконтроля. В связи с этим тестирование, как средство измерения и контроля знаний учеников, становится основой обучающего процесса в Российской школе.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500174"/>
            <a:ext cx="8215370" cy="250033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Программа для создания тестов и проведения тестирования </a:t>
            </a:r>
            <a:b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MyTestX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786346"/>
          </a:xfrm>
        </p:spPr>
        <p:txBody>
          <a:bodyPr>
            <a:normAutofit/>
          </a:bodyPr>
          <a:lstStyle/>
          <a:p>
            <a:pPr marL="0" indent="136525" algn="just">
              <a:buNone/>
            </a:pPr>
            <a:r>
              <a:rPr lang="ru-RU" b="1" dirty="0" smtClean="0"/>
              <a:t>	MyTestX - </a:t>
            </a:r>
            <a:r>
              <a:rPr lang="ru-RU" dirty="0" smtClean="0"/>
              <a:t>это </a:t>
            </a:r>
            <a:r>
              <a:rPr lang="ru-RU" dirty="0" smtClean="0"/>
              <a:t>система </a:t>
            </a:r>
            <a:r>
              <a:rPr lang="ru-RU" dirty="0" smtClean="0"/>
              <a:t>программ </a:t>
            </a:r>
            <a:r>
              <a:rPr lang="ru-RU" dirty="0" smtClean="0"/>
              <a:t>для </a:t>
            </a:r>
            <a:r>
              <a:rPr lang="ru-RU" dirty="0" smtClean="0"/>
              <a:t>создания и проведения компьютерного тестирования, сбора и анализа результатов, выставления оценки по указанной в тесте шкале.</a:t>
            </a:r>
          </a:p>
          <a:p>
            <a:pPr marL="0" indent="136525" algn="just">
              <a:buNone/>
            </a:pPr>
            <a:r>
              <a:rPr lang="ru-RU" b="1" dirty="0" smtClean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712</TotalTime>
  <Words>581</Words>
  <Application>Microsoft Office PowerPoint</Application>
  <PresentationFormat>Экран (4:3)</PresentationFormat>
  <Paragraphs>83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MyTestX  для оценки знаний обучающихся</vt:lpstr>
      <vt:lpstr>Слайд 2</vt:lpstr>
      <vt:lpstr>Слайд 3</vt:lpstr>
      <vt:lpstr>Слайд 4</vt:lpstr>
      <vt:lpstr>Слайд 5</vt:lpstr>
      <vt:lpstr>Слайд 6</vt:lpstr>
      <vt:lpstr>Слайд 7</vt:lpstr>
      <vt:lpstr>Программа для создания тестов и проведения тестирования  MyTestX</vt:lpstr>
      <vt:lpstr>Слайд 9</vt:lpstr>
      <vt:lpstr>Слайд 10</vt:lpstr>
      <vt:lpstr>MyTestEditor</vt:lpstr>
      <vt:lpstr>Слайд 12</vt:lpstr>
      <vt:lpstr>Слайд 13</vt:lpstr>
      <vt:lpstr>MyTestStuden</vt:lpstr>
      <vt:lpstr>Слайд 15</vt:lpstr>
      <vt:lpstr>Слайд 16</vt:lpstr>
      <vt:lpstr> Расскажи мне – и я услышу, Покажи мне – и я запомню, Дай мне сделать самому – И я пойму!                                         Японская пословица. </vt:lpstr>
      <vt:lpstr>Рефлексия</vt:lpstr>
      <vt:lpstr>Вывод</vt:lpstr>
      <vt:lpstr>Сущность методики</vt:lpstr>
      <vt:lpstr>Слайд 21</vt:lpstr>
      <vt:lpstr>Плюсы компьютерного тестирования</vt:lpstr>
      <vt:lpstr>Минусы компьютерного тестирования</vt:lpstr>
      <vt:lpstr>Этапы реализации</vt:lpstr>
      <vt:lpstr>Условия внедрения</vt:lpstr>
      <vt:lpstr>Результативность</vt:lpstr>
      <vt:lpstr>Слайд 27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</dc:creator>
  <cp:lastModifiedBy>Natasha</cp:lastModifiedBy>
  <cp:revision>64</cp:revision>
  <dcterms:created xsi:type="dcterms:W3CDTF">2012-10-08T14:08:57Z</dcterms:created>
  <dcterms:modified xsi:type="dcterms:W3CDTF">2012-10-21T18:25:14Z</dcterms:modified>
</cp:coreProperties>
</file>