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309" r:id="rId2"/>
    <p:sldId id="308" r:id="rId3"/>
    <p:sldId id="307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99" r:id="rId17"/>
    <p:sldId id="272" r:id="rId18"/>
    <p:sldId id="305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2" r:id="rId37"/>
    <p:sldId id="301" r:id="rId38"/>
    <p:sldId id="300" r:id="rId39"/>
    <p:sldId id="293" r:id="rId40"/>
    <p:sldId id="296" r:id="rId41"/>
    <p:sldId id="302" r:id="rId42"/>
    <p:sldId id="294" r:id="rId43"/>
    <p:sldId id="303" r:id="rId44"/>
    <p:sldId id="295" r:id="rId45"/>
    <p:sldId id="304" r:id="rId46"/>
    <p:sldId id="259" r:id="rId47"/>
    <p:sldId id="310" r:id="rId4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 baseline="300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 baseline="300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 baseline="300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 baseline="300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 baseline="300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 baseline="300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 baseline="300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 baseline="300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 baseline="300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  <p:clrMru>
    <a:srgbClr val="FFFF66"/>
    <a:srgbClr val="000000"/>
    <a:srgbClr val="008080"/>
    <a:srgbClr val="00FFFF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2377" autoAdjust="0"/>
    <p:restoredTop sz="94660" autoAdjust="0"/>
  </p:normalViewPr>
  <p:slideViewPr>
    <p:cSldViewPr>
      <p:cViewPr varScale="1">
        <p:scale>
          <a:sx n="73" d="100"/>
          <a:sy n="73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8" y="20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2829E1-B59B-4E92-9149-E48A88C2CBA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B47CF4-4091-419F-9444-4C8C6C489E9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CADC73-3FB6-44E8-BDF7-313567C1F7F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05000"/>
            <a:ext cx="8229600" cy="4114800"/>
          </a:xfrm>
        </p:spPr>
        <p:txBody>
          <a:bodyPr/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90B9E8-56DF-4890-A77D-6BFC399E629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40386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8FBE93-D918-4514-A06C-AAFE2C95747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050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050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40386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1EC089-9AFD-45AC-AB60-372653D0CA5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CD3D28-033F-42AC-BEF2-D6B1E27EA1E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166ADC-21CF-430F-8F6E-1CE170EA895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2343F9-A8EF-4DE8-BED1-4238EE72DBE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4F6B95-4E2D-4A2E-A203-CEDF21F61DF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9FF48C-A1A6-4F8E-BF18-D5AE6107E1C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FE08EA-1233-4A1C-91F5-CE13832AC28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6505D3-0FB9-44C4-B1A2-AAA7B03C5C2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62F21C-E308-4324-9C33-26DCA2859F5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baseline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baseline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aseline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23CFB7C0-5638-40DE-9F5E-64BDF4AA0DC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10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  <p:sldLayoutId id="2147483807" r:id="rId12"/>
    <p:sldLayoutId id="2147483808" r:id="rId13"/>
    <p:sldLayoutId id="2147483809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slide" Target="slide4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3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3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35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39.xm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38.xml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13" Type="http://schemas.openxmlformats.org/officeDocument/2006/relationships/slide" Target="slide34.xml"/><Relationship Id="rId18" Type="http://schemas.openxmlformats.org/officeDocument/2006/relationships/slide" Target="slide42.xml"/><Relationship Id="rId3" Type="http://schemas.openxmlformats.org/officeDocument/2006/relationships/slide" Target="slide5.xml"/><Relationship Id="rId21" Type="http://schemas.openxmlformats.org/officeDocument/2006/relationships/slide" Target="slide21.xml"/><Relationship Id="rId7" Type="http://schemas.openxmlformats.org/officeDocument/2006/relationships/slide" Target="slide6.xml"/><Relationship Id="rId12" Type="http://schemas.openxmlformats.org/officeDocument/2006/relationships/slide" Target="slide30.xml"/><Relationship Id="rId17" Type="http://schemas.openxmlformats.org/officeDocument/2006/relationships/slide" Target="slide40.xml"/><Relationship Id="rId2" Type="http://schemas.openxmlformats.org/officeDocument/2006/relationships/slide" Target="slide10.xml"/><Relationship Id="rId16" Type="http://schemas.openxmlformats.org/officeDocument/2006/relationships/slide" Target="slide9.xml"/><Relationship Id="rId20" Type="http://schemas.openxmlformats.org/officeDocument/2006/relationships/slide" Target="slide28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37.xml"/><Relationship Id="rId11" Type="http://schemas.openxmlformats.org/officeDocument/2006/relationships/slide" Target="slide17.xml"/><Relationship Id="rId5" Type="http://schemas.openxmlformats.org/officeDocument/2006/relationships/slide" Target="slide36.xml"/><Relationship Id="rId15" Type="http://schemas.openxmlformats.org/officeDocument/2006/relationships/slide" Target="slide8.xml"/><Relationship Id="rId10" Type="http://schemas.openxmlformats.org/officeDocument/2006/relationships/slide" Target="slide15.xml"/><Relationship Id="rId19" Type="http://schemas.openxmlformats.org/officeDocument/2006/relationships/slide" Target="slide26.xml"/><Relationship Id="rId4" Type="http://schemas.openxmlformats.org/officeDocument/2006/relationships/slide" Target="slide44.xml"/><Relationship Id="rId9" Type="http://schemas.openxmlformats.org/officeDocument/2006/relationships/slide" Target="slide32.xml"/><Relationship Id="rId14" Type="http://schemas.openxmlformats.org/officeDocument/2006/relationships/slide" Target="slide7.xml"/><Relationship Id="rId22" Type="http://schemas.openxmlformats.org/officeDocument/2006/relationships/slide" Target="slide2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" Target="slide41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" Target="slide43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-prirode.com/photo/27-0-2926" TargetMode="External"/><Relationship Id="rId2" Type="http://schemas.openxmlformats.org/officeDocument/2006/relationships/hyperlink" Target="http://www.kartinki24.ru/uploads/gallery/main/193/kartinki24_river_0068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922338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000" dirty="0" smtClean="0">
                <a:solidFill>
                  <a:schemeClr val="tx1"/>
                </a:solidFill>
                <a:latin typeface="+mn-lt"/>
              </a:rPr>
              <a:t>Муниципальное автономное общеобразовательное учреждение «</a:t>
            </a:r>
            <a:r>
              <a:rPr lang="ru-RU" sz="2000" dirty="0" err="1" smtClean="0">
                <a:solidFill>
                  <a:schemeClr val="tx1"/>
                </a:solidFill>
                <a:latin typeface="+mn-lt"/>
              </a:rPr>
              <a:t>Чажемтовская</a:t>
            </a:r>
            <a:r>
              <a:rPr lang="ru-RU" sz="2000" dirty="0" smtClean="0">
                <a:solidFill>
                  <a:schemeClr val="tx1"/>
                </a:solidFill>
                <a:latin typeface="+mn-lt"/>
              </a:rPr>
              <a:t> средняя общеобразовательная школа»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43000"/>
            <a:ext cx="8229600" cy="4876800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7200" dirty="0" smtClean="0">
                <a:solidFill>
                  <a:srgbClr val="C00000"/>
                </a:solidFill>
              </a:rPr>
              <a:t>Морской бой</a:t>
            </a:r>
          </a:p>
          <a:p>
            <a:pPr algn="ctr" eaLnBrk="1" hangingPunct="1">
              <a:buFontTx/>
              <a:buNone/>
              <a:defRPr/>
            </a:pPr>
            <a:endParaRPr lang="ru-RU" dirty="0" smtClean="0"/>
          </a:p>
          <a:p>
            <a:pPr algn="ctr" eaLnBrk="1" hangingPunct="1">
              <a:buFontTx/>
              <a:buNone/>
              <a:defRPr/>
            </a:pPr>
            <a:r>
              <a:rPr lang="ru-RU" dirty="0" smtClean="0"/>
              <a:t>Игра по теме «Вода» по географии и математике.</a:t>
            </a:r>
          </a:p>
          <a:p>
            <a:pPr algn="ctr" eaLnBrk="1" hangingPunct="1">
              <a:buFontTx/>
              <a:buNone/>
              <a:defRPr/>
            </a:pPr>
            <a:endParaRPr lang="ru-RU" sz="1600" dirty="0" smtClean="0"/>
          </a:p>
          <a:p>
            <a:pPr algn="ctr" eaLnBrk="1" hangingPunct="1">
              <a:buFontTx/>
              <a:buNone/>
              <a:defRPr/>
            </a:pPr>
            <a:r>
              <a:rPr lang="ru-RU" sz="2000" dirty="0" smtClean="0"/>
              <a:t>Работу выполнили : учитель географии Микулич Надежда Юрьевна и учитель математики Сачкова Елена Владимировна</a:t>
            </a:r>
          </a:p>
          <a:p>
            <a:pPr algn="ctr" eaLnBrk="1" hangingPunct="1">
              <a:buFontTx/>
              <a:buNone/>
              <a:defRPr/>
            </a:pPr>
            <a:endParaRPr lang="ru-RU" sz="1600" dirty="0" smtClean="0"/>
          </a:p>
          <a:p>
            <a:pPr algn="ctr" eaLnBrk="1" hangingPunct="1">
              <a:buFontTx/>
              <a:buNone/>
              <a:defRPr/>
            </a:pPr>
            <a:r>
              <a:rPr lang="ru-RU" sz="1600" smtClean="0"/>
              <a:t>2017г</a:t>
            </a:r>
            <a:endParaRPr lang="ru-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60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100"/>
                            </p:stCondLst>
                            <p:childTnLst>
                              <p:par>
                                <p:cTn id="1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1600"/>
                            </p:stCondLst>
                            <p:childTnLst>
                              <p:par>
                                <p:cTn id="2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2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2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100"/>
                            </p:stCondLst>
                            <p:childTnLst>
                              <p:par>
                                <p:cTn id="3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24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4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24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solidFill>
                  <a:schemeClr val="tx1"/>
                </a:solidFill>
              </a:rPr>
              <a:t>А-1</a:t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chemeClr val="tx1"/>
                </a:solidFill>
              </a:rPr>
              <a:t>10 </a:t>
            </a:r>
            <a:r>
              <a:rPr lang="ru-RU" sz="4000" dirty="0" smtClean="0">
                <a:solidFill>
                  <a:schemeClr val="tx1"/>
                </a:solidFill>
                <a:latin typeface="Arial Narrow" pitchFamily="34" charset="0"/>
              </a:rPr>
              <a:t>очков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endParaRPr lang="ru-RU" sz="2800" dirty="0" smtClean="0"/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dirty="0" smtClean="0">
                <a:cs typeface="Tahoma" pitchFamily="34" charset="0"/>
              </a:rPr>
              <a:t>Назовите  самый высокий водопад  на </a:t>
            </a: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dirty="0" smtClean="0">
                <a:cs typeface="Tahoma" pitchFamily="34" charset="0"/>
              </a:rPr>
              <a:t>Земле. </a:t>
            </a: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endParaRPr lang="ru-RU" sz="6000" dirty="0" smtClean="0">
              <a:latin typeface="Monotype Corsiva" pitchFamily="66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endParaRPr lang="ru-RU" sz="2800" b="1" dirty="0" smtClean="0">
              <a:latin typeface="Monotype Corsiva" pitchFamily="66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endParaRPr lang="ru-RU" sz="2800" b="1" dirty="0" smtClean="0">
              <a:latin typeface="Monotype Corsiva" pitchFamily="66" charset="0"/>
            </a:endParaRPr>
          </a:p>
          <a:p>
            <a:pPr algn="r" eaLnBrk="1" hangingPunct="1">
              <a:lnSpc>
                <a:spcPct val="80000"/>
              </a:lnSpc>
              <a:buFontTx/>
              <a:buNone/>
              <a:defRPr/>
            </a:pPr>
            <a:r>
              <a:rPr lang="ru-RU" dirty="0" smtClean="0">
                <a:hlinkClick r:id="rId3" action="ppaction://hlinksldjump"/>
              </a:rPr>
              <a:t>проверка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3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hlink"/>
                </a:solidFill>
                <a:latin typeface="Arial Narrow" pitchFamily="34" charset="0"/>
              </a:rPr>
              <a:t>Ответ 10</a:t>
            </a:r>
            <a:r>
              <a:rPr lang="ru-RU" dirty="0" smtClean="0"/>
              <a:t> 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dirty="0" smtClean="0">
                <a:cs typeface="Tahoma" pitchFamily="34" charset="0"/>
              </a:rPr>
              <a:t>Самый высокий водопад  на Земле </a:t>
            </a:r>
            <a:r>
              <a:rPr lang="ru-RU" dirty="0" err="1" smtClean="0">
                <a:cs typeface="Tahoma" pitchFamily="34" charset="0"/>
              </a:rPr>
              <a:t>Анхель</a:t>
            </a:r>
            <a:endParaRPr lang="ru-RU" dirty="0" smtClean="0">
              <a:cs typeface="Tahoma" pitchFamily="34" charset="0"/>
            </a:endParaRPr>
          </a:p>
          <a:p>
            <a:pPr algn="ctr" eaLnBrk="1" hangingPunct="1">
              <a:buFontTx/>
              <a:buNone/>
              <a:defRPr/>
            </a:pPr>
            <a:r>
              <a:rPr lang="ru-RU" dirty="0" smtClean="0">
                <a:cs typeface="Tahoma" pitchFamily="34" charset="0"/>
              </a:rPr>
              <a:t> в Южной Америке.</a:t>
            </a:r>
          </a:p>
          <a:p>
            <a:pPr algn="r" eaLnBrk="1" hangingPunct="1">
              <a:buFontTx/>
              <a:buNone/>
              <a:defRPr/>
            </a:pPr>
            <a:endParaRPr lang="ru-RU" sz="1600" dirty="0" smtClean="0">
              <a:latin typeface="Monotype Corsiva" pitchFamily="66" charset="0"/>
            </a:endParaRPr>
          </a:p>
          <a:p>
            <a:pPr algn="r" eaLnBrk="1" hangingPunct="1">
              <a:buFontTx/>
              <a:buNone/>
              <a:defRPr/>
            </a:pPr>
            <a:endParaRPr lang="ru-RU" sz="1600" dirty="0" smtClean="0">
              <a:latin typeface="Monotype Corsiva" pitchFamily="66" charset="0"/>
            </a:endParaRPr>
          </a:p>
          <a:p>
            <a:pPr algn="r" eaLnBrk="1" hangingPunct="1">
              <a:buFontTx/>
              <a:buNone/>
              <a:defRPr/>
            </a:pPr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hlinkClick r:id="rId2" action="ppaction://hlinksldjump"/>
              </a:rPr>
              <a:t>Обратно</a:t>
            </a:r>
            <a:endParaRPr lang="ru-RU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pic>
        <p:nvPicPr>
          <p:cNvPr id="6" name="Рисунок 5" descr="Водопад Анхель фото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3" y="3643314"/>
            <a:ext cx="387669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285750"/>
            <a:ext cx="8229600" cy="13843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Б-1</a:t>
            </a:r>
            <a:br>
              <a:rPr lang="ru-RU" sz="4000" dirty="0" smtClean="0"/>
            </a:br>
            <a:r>
              <a:rPr lang="ru-RU" sz="4000" dirty="0" smtClean="0"/>
              <a:t>10 </a:t>
            </a:r>
            <a:r>
              <a:rPr lang="ru-RU" sz="4000" dirty="0" smtClean="0">
                <a:latin typeface="Arial Narrow" pitchFamily="34" charset="0"/>
              </a:rPr>
              <a:t>очков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dirty="0" smtClean="0"/>
              <a:t>Назовите высоту самого высокого 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dirty="0" smtClean="0"/>
              <a:t>водопада на Земле Анхель.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ru-RU" sz="1600" b="1" dirty="0" smtClean="0">
              <a:latin typeface="Monotype Corsiva" pitchFamily="66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ru-RU" sz="1600" b="1" dirty="0" smtClean="0">
              <a:latin typeface="Monotype Corsiva" pitchFamily="66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ru-RU" sz="1600" b="1" dirty="0" smtClean="0">
              <a:latin typeface="Monotype Corsiva" pitchFamily="66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ru-RU" sz="1600" b="1" dirty="0" smtClean="0">
              <a:latin typeface="Monotype Corsiva" pitchFamily="66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ru-RU" sz="1600" b="1" dirty="0" smtClean="0">
              <a:latin typeface="Monotype Corsiva" pitchFamily="66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ru-RU" sz="1600" b="1" dirty="0" smtClean="0">
              <a:latin typeface="Monotype Corsiva" pitchFamily="66" charset="0"/>
            </a:endParaRPr>
          </a:p>
          <a:p>
            <a:pPr algn="r" eaLnBrk="1" hangingPunct="1">
              <a:lnSpc>
                <a:spcPct val="90000"/>
              </a:lnSpc>
              <a:buFontTx/>
              <a:buNone/>
              <a:defRPr/>
            </a:pPr>
            <a:r>
              <a:rPr lang="ru-RU" dirty="0" smtClean="0">
                <a:hlinkClick r:id="rId2" action="ppaction://hlinksldjump"/>
              </a:rPr>
              <a:t>проверка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rial Narrow" pitchFamily="34" charset="0"/>
              </a:rPr>
              <a:t>Ответ</a:t>
            </a:r>
            <a:r>
              <a:rPr lang="ru-RU" dirty="0" smtClean="0"/>
              <a:t> 10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dirty="0" smtClean="0"/>
              <a:t>Высота водопада Анхеля 1054 м.</a:t>
            </a:r>
          </a:p>
          <a:p>
            <a:pPr algn="ctr" eaLnBrk="1" hangingPunct="1">
              <a:buFontTx/>
              <a:buNone/>
              <a:defRPr/>
            </a:pPr>
            <a:endParaRPr lang="ru-RU" sz="6600" dirty="0" smtClean="0">
              <a:latin typeface="Monotype Corsiva" pitchFamily="66" charset="0"/>
            </a:endParaRPr>
          </a:p>
          <a:p>
            <a:pPr algn="ctr" eaLnBrk="1" hangingPunct="1">
              <a:buFontTx/>
              <a:buNone/>
              <a:defRPr/>
            </a:pPr>
            <a:endParaRPr lang="ru-RU" sz="1600" dirty="0" smtClean="0">
              <a:latin typeface="Monotype Corsiva" pitchFamily="66" charset="0"/>
            </a:endParaRPr>
          </a:p>
          <a:p>
            <a:pPr algn="ctr" eaLnBrk="1" hangingPunct="1">
              <a:buFontTx/>
              <a:buNone/>
              <a:defRPr/>
            </a:pPr>
            <a:endParaRPr lang="ru-RU" sz="1600" dirty="0" smtClean="0">
              <a:latin typeface="Monotype Corsiva" pitchFamily="66" charset="0"/>
            </a:endParaRPr>
          </a:p>
          <a:p>
            <a:pPr algn="r" eaLnBrk="1" hangingPunct="1">
              <a:buFontTx/>
              <a:buNone/>
              <a:defRPr/>
            </a:pPr>
            <a:r>
              <a:rPr lang="ru-RU" dirty="0" smtClean="0">
                <a:hlinkClick r:id="rId2" action="ppaction://hlinksldjump"/>
              </a:rPr>
              <a:t>обратно</a:t>
            </a:r>
            <a:endParaRPr lang="ru-RU" dirty="0" smtClean="0"/>
          </a:p>
          <a:p>
            <a:pPr algn="ctr" eaLnBrk="1" hangingPunct="1">
              <a:buFontTx/>
              <a:buNone/>
              <a:defRPr/>
            </a:pPr>
            <a:endParaRPr lang="ru-RU" b="1" dirty="0" smtClean="0">
              <a:latin typeface="Arial Rounded MT Bold" pitchFamily="34" charset="0"/>
            </a:endParaRPr>
          </a:p>
        </p:txBody>
      </p:sp>
      <p:pic>
        <p:nvPicPr>
          <p:cNvPr id="4" name="Рисунок 3" descr="http://begloglot.ru/uploads/images/00/00/03/2014/03/12/5a47ea2ab9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3143248"/>
            <a:ext cx="4443430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i="1" dirty="0" smtClean="0"/>
              <a:t>Ответ 10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dirty="0" smtClean="0"/>
              <a:t>Паводок.</a:t>
            </a:r>
          </a:p>
          <a:p>
            <a:pPr algn="r" eaLnBrk="1" hangingPunct="1">
              <a:buFont typeface="Wingdings" pitchFamily="2" charset="2"/>
              <a:buNone/>
              <a:defRPr/>
            </a:pPr>
            <a:endParaRPr lang="ru-RU" sz="2800" i="1" dirty="0" smtClean="0">
              <a:latin typeface="Arial Unicode MS" pitchFamily="34" charset="-128"/>
            </a:endParaRPr>
          </a:p>
          <a:p>
            <a:pPr algn="r" eaLnBrk="1" hangingPunct="1">
              <a:buFont typeface="Wingdings" pitchFamily="2" charset="2"/>
              <a:buNone/>
              <a:defRPr/>
            </a:pPr>
            <a:endParaRPr lang="ru-RU" sz="2800" i="1" dirty="0" smtClean="0">
              <a:latin typeface="Arial Unicode MS" pitchFamily="34" charset="-128"/>
            </a:endParaRPr>
          </a:p>
          <a:p>
            <a:pPr algn="r" eaLnBrk="1" hangingPunct="1">
              <a:buFont typeface="Wingdings" pitchFamily="2" charset="2"/>
              <a:buNone/>
              <a:defRPr/>
            </a:pPr>
            <a:endParaRPr lang="ru-RU" sz="2800" i="1" dirty="0" smtClean="0">
              <a:latin typeface="Arial Unicode MS" pitchFamily="34" charset="-128"/>
            </a:endParaRPr>
          </a:p>
          <a:p>
            <a:pPr algn="r" eaLnBrk="1" hangingPunct="1">
              <a:buFont typeface="Wingdings" pitchFamily="2" charset="2"/>
              <a:buNone/>
              <a:defRPr/>
            </a:pPr>
            <a:r>
              <a:rPr lang="ru-RU" dirty="0" smtClean="0">
                <a:hlinkClick r:id="rId2" action="ppaction://hlinksldjump"/>
              </a:rPr>
              <a:t>обратно</a:t>
            </a:r>
            <a:endParaRPr lang="ru-RU" dirty="0" smtClean="0"/>
          </a:p>
        </p:txBody>
      </p:sp>
      <p:pic>
        <p:nvPicPr>
          <p:cNvPr id="4" name="Рисунок 3" descr="http://www.mordovmedia.ru/media/news/33918/b625077d539a211adccb8cc7f988b528.jpe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2786058"/>
            <a:ext cx="4857784" cy="2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В-4</a:t>
            </a:r>
            <a:br>
              <a:rPr lang="ru-RU" sz="4000" dirty="0" smtClean="0"/>
            </a:br>
            <a:r>
              <a:rPr lang="ru-RU" sz="4000" dirty="0" smtClean="0"/>
              <a:t>15 </a:t>
            </a:r>
            <a:r>
              <a:rPr lang="ru-RU" sz="4000" dirty="0" smtClean="0">
                <a:latin typeface="Antiqua-Bold" pitchFamily="2" charset="0"/>
              </a:rPr>
              <a:t>очков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dirty="0" smtClean="0"/>
              <a:t>        Что такое озеро?</a:t>
            </a:r>
          </a:p>
          <a:p>
            <a:pPr eaLnBrk="1" hangingPunct="1">
              <a:buFontTx/>
              <a:buNone/>
              <a:defRPr/>
            </a:pPr>
            <a:endParaRPr lang="ru-RU" dirty="0" smtClean="0">
              <a:latin typeface="Antiqua-Bold" pitchFamily="2" charset="0"/>
            </a:endParaRPr>
          </a:p>
          <a:p>
            <a:pPr eaLnBrk="1" hangingPunct="1">
              <a:buFontTx/>
              <a:buNone/>
              <a:defRPr/>
            </a:pPr>
            <a:endParaRPr lang="ru-RU" dirty="0" smtClean="0">
              <a:latin typeface="Antiqua-Bold" pitchFamily="2" charset="0"/>
            </a:endParaRPr>
          </a:p>
          <a:p>
            <a:pPr algn="r" eaLnBrk="1" hangingPunct="1">
              <a:buFontTx/>
              <a:buNone/>
              <a:defRPr/>
            </a:pPr>
            <a:r>
              <a:rPr lang="ru-RU" dirty="0" smtClean="0">
                <a:hlinkClick r:id="rId2" action="ppaction://hlinksldjump"/>
              </a:rPr>
              <a:t>ответ</a:t>
            </a:r>
            <a:endParaRPr lang="ru-RU" dirty="0" smtClean="0"/>
          </a:p>
          <a:p>
            <a:pPr eaLnBrk="1" hangingPunct="1">
              <a:buFontTx/>
              <a:buNone/>
              <a:defRPr/>
            </a:pPr>
            <a:endParaRPr lang="ru-RU" dirty="0" smtClean="0">
              <a:latin typeface="Antiqua-Bold" pitchFamily="2" charset="0"/>
            </a:endParaRPr>
          </a:p>
          <a:p>
            <a:pPr eaLnBrk="1" hangingPunct="1">
              <a:buFontTx/>
              <a:buNone/>
              <a:defRPr/>
            </a:pPr>
            <a:endParaRPr lang="ru-RU" dirty="0" smtClean="0">
              <a:latin typeface="Antiqua-Bold" pitchFamily="2" charset="0"/>
            </a:endParaRPr>
          </a:p>
          <a:p>
            <a:pPr eaLnBrk="1" hangingPunct="1">
              <a:buFontTx/>
              <a:buNone/>
              <a:defRPr/>
            </a:pPr>
            <a:endParaRPr lang="ru-RU" dirty="0" smtClean="0">
              <a:latin typeface="Antiqua-Bold" pitchFamily="2" charset="0"/>
            </a:endParaRPr>
          </a:p>
          <a:p>
            <a:pPr algn="r" eaLnBrk="1" hangingPunct="1">
              <a:buFontTx/>
              <a:buNone/>
              <a:defRPr/>
            </a:pPr>
            <a:endParaRPr lang="ru-RU" dirty="0" smtClean="0">
              <a:latin typeface="Antiqua-Bold" pitchFamily="2" charset="0"/>
            </a:endParaRPr>
          </a:p>
          <a:p>
            <a:pPr algn="r" eaLnBrk="1" hangingPunct="1">
              <a:buFontTx/>
              <a:buNone/>
              <a:defRPr/>
            </a:pPr>
            <a:endParaRPr lang="ru-RU" dirty="0" smtClean="0">
              <a:latin typeface="Antiqua-Bold" pitchFamily="2" charset="0"/>
            </a:endParaRPr>
          </a:p>
        </p:txBody>
      </p:sp>
      <p:pic>
        <p:nvPicPr>
          <p:cNvPr id="4" name="Рисунок 3" descr="http://otdyh-v-sibiri.ru/upload/iblock/d3d/achinsk-npz3-102402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3214686"/>
            <a:ext cx="5072098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285750"/>
            <a:ext cx="8229600" cy="13843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tx1"/>
                </a:solidFill>
              </a:rPr>
              <a:t>Ответ 15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2000" dirty="0" smtClean="0">
              <a:latin typeface="Antiqua-Bold" pitchFamily="2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sz="4800" i="1" dirty="0" smtClean="0">
                <a:effectLst/>
                <a:latin typeface="Times New Roman" pitchFamily="18" charset="0"/>
              </a:rPr>
              <a:t> 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Замкнутый водоём, образовавшийся на</a:t>
            </a: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поверхности суши в природном </a:t>
            </a: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углублении называется озером.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000" i="1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2000" i="1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2000" i="1" dirty="0" smtClean="0">
              <a:latin typeface="Times New Roman" pitchFamily="18" charset="0"/>
            </a:endParaRPr>
          </a:p>
          <a:p>
            <a:pPr algn="r" eaLnBrk="1" hangingPunct="1">
              <a:lnSpc>
                <a:spcPct val="80000"/>
              </a:lnSpc>
              <a:buFontTx/>
              <a:buNone/>
              <a:defRPr/>
            </a:pPr>
            <a:r>
              <a:rPr lang="ru-RU" dirty="0" smtClean="0">
                <a:hlinkClick r:id="rId2" action="ppaction://hlinksldjump"/>
              </a:rPr>
              <a:t>обратно</a:t>
            </a:r>
            <a:endParaRPr lang="ru-RU" dirty="0" smtClean="0"/>
          </a:p>
        </p:txBody>
      </p:sp>
      <p:sp>
        <p:nvSpPr>
          <p:cNvPr id="1843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В-5</a:t>
            </a:r>
            <a:b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20 </a:t>
            </a:r>
            <a: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ntiqua-Bold" pitchFamily="2" charset="0"/>
              </a:rPr>
              <a:t>очков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05000"/>
            <a:ext cx="8229600" cy="3167063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Кто открыл  в 1935 году водопад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Анхель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 </a:t>
            </a:r>
          </a:p>
          <a:p>
            <a:pPr marL="0" indent="0"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Сколько лет прошло со дня открытия </a:t>
            </a:r>
          </a:p>
          <a:p>
            <a:pPr marL="0" indent="0"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водопада, если сейчас 2016 год?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Lucida Fax" pitchFamily="18" charset="0"/>
              </a:rPr>
              <a:t>                 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Lucida Fax" pitchFamily="18" charset="0"/>
              </a:rPr>
              <a:t>  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ru-RU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Lucida Fax" pitchFamily="18" charset="0"/>
            </a:endParaRPr>
          </a:p>
          <a:p>
            <a:pPr algn="r" eaLnBrk="1" hangingPunct="1">
              <a:lnSpc>
                <a:spcPct val="90000"/>
              </a:lnSpc>
              <a:buFontTx/>
              <a:buNone/>
              <a:defRPr/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Lucida Fax" pitchFamily="18" charset="0"/>
              </a:rPr>
              <a:t>   </a:t>
            </a:r>
            <a:r>
              <a:rPr lang="ru-RU" dirty="0" smtClean="0">
                <a:solidFill>
                  <a:srgbClr val="000000"/>
                </a:solidFill>
                <a:effectLst/>
                <a:hlinkClick r:id="rId2" action="ppaction://hlinksldjump"/>
              </a:rPr>
              <a:t>ответ</a:t>
            </a:r>
            <a:endParaRPr lang="ru-RU" dirty="0" smtClean="0">
              <a:solidFill>
                <a:srgbClr val="000000"/>
              </a:solidFill>
              <a:effectLst/>
            </a:endParaRPr>
          </a:p>
        </p:txBody>
      </p:sp>
      <p:sp>
        <p:nvSpPr>
          <p:cNvPr id="19460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solidFill>
                  <a:schemeClr val="tx1"/>
                </a:solidFill>
                <a:effectLst/>
              </a:rPr>
              <a:t>Ответ 20</a:t>
            </a:r>
          </a:p>
        </p:txBody>
      </p:sp>
      <p:sp>
        <p:nvSpPr>
          <p:cNvPr id="9933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8313" y="1714488"/>
            <a:ext cx="8229600" cy="42719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Водопад открыл летчик Хуан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Анхель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Со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дня открытия водопада прошёл 81 год.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ru-RU" sz="2800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ru-RU" sz="2800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ru-RU" sz="2800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r" eaLnBrk="1" hangingPunct="1">
              <a:lnSpc>
                <a:spcPct val="90000"/>
              </a:lnSpc>
              <a:buFontTx/>
              <a:buNone/>
              <a:defRPr/>
            </a:pPr>
            <a:r>
              <a:rPr lang="ru-RU" dirty="0" smtClean="0">
                <a:solidFill>
                  <a:srgbClr val="000000"/>
                </a:solidFill>
                <a:effectLst/>
                <a:hlinkClick r:id="rId2" action="ppaction://hlinksldjump"/>
              </a:rPr>
              <a:t>обратно</a:t>
            </a:r>
            <a:endParaRPr lang="ru-RU" dirty="0" smtClean="0">
              <a:solidFill>
                <a:srgbClr val="000000"/>
              </a:solidFill>
              <a:effectLst/>
            </a:endParaRPr>
          </a:p>
        </p:txBody>
      </p:sp>
      <p:sp>
        <p:nvSpPr>
          <p:cNvPr id="2048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9337" name="Rectangle 9"/>
          <p:cNvSpPr>
            <a:spLocks noChangeArrowheads="1"/>
          </p:cNvSpPr>
          <p:nvPr/>
        </p:nvSpPr>
        <p:spPr bwMode="auto">
          <a:xfrm>
            <a:off x="539750" y="1557338"/>
            <a:ext cx="7056438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4400" i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ru-RU" sz="4400" i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  </a:t>
            </a:r>
          </a:p>
          <a:p>
            <a:pPr>
              <a:defRPr/>
            </a:pPr>
            <a:r>
              <a:rPr lang="ru-RU" sz="44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</a:t>
            </a:r>
          </a:p>
        </p:txBody>
      </p:sp>
      <p:pic>
        <p:nvPicPr>
          <p:cNvPr id="6" name="Рисунок 5" descr="http://tourweek.ru/upload/iblock/128/1%20(3)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3143248"/>
            <a:ext cx="5429288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ntiqua-Bold" pitchFamily="2" charset="0"/>
              </a:rPr>
              <a:t>Ответ 10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dirty="0" smtClean="0"/>
              <a:t>На 2930 км Волга длиннее Терека.</a:t>
            </a: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endParaRPr lang="ru-RU" sz="3600" i="1" dirty="0" smtClean="0">
              <a:latin typeface="Antiqua-Bold" pitchFamily="2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endParaRPr lang="ru-RU" sz="2400" i="1" dirty="0" smtClean="0">
              <a:latin typeface="Antiqua-Bold" pitchFamily="2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endParaRPr lang="ru-RU" sz="2400" i="1" dirty="0" smtClean="0">
              <a:latin typeface="Antiqua-Bold" pitchFamily="2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endParaRPr lang="ru-RU" sz="2400" i="1" dirty="0" smtClean="0">
              <a:latin typeface="Antiqua-Bold" pitchFamily="2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endParaRPr lang="ru-RU" sz="2400" i="1" dirty="0" smtClean="0">
              <a:latin typeface="Antiqua-Bold" pitchFamily="2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endParaRPr lang="ru-RU" sz="2400" i="1" dirty="0" smtClean="0">
              <a:latin typeface="Antiqua-Bold" pitchFamily="2" charset="0"/>
            </a:endParaRPr>
          </a:p>
          <a:p>
            <a:pPr algn="r" eaLnBrk="1" hangingPunct="1">
              <a:lnSpc>
                <a:spcPct val="80000"/>
              </a:lnSpc>
              <a:buFontTx/>
              <a:buNone/>
              <a:defRPr/>
            </a:pPr>
            <a:r>
              <a:rPr lang="ru-RU" dirty="0" smtClean="0">
                <a:hlinkClick r:id="rId2" action="ppaction://hlinksldjump"/>
              </a:rPr>
              <a:t>обратно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200" dirty="0" smtClean="0"/>
              <a:t>Цель:</a:t>
            </a:r>
            <a:br>
              <a:rPr lang="ru-RU" sz="3200" dirty="0" smtClean="0"/>
            </a:br>
            <a:r>
              <a:rPr lang="ru-RU" sz="3200" dirty="0" smtClean="0"/>
              <a:t>Обобщить и систематизировать знания по теме «Воды   суши».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381500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ru-RU" sz="2400" dirty="0" smtClean="0"/>
              <a:t>Задачи:</a:t>
            </a:r>
          </a:p>
          <a:p>
            <a:pPr>
              <a:defRPr/>
            </a:pPr>
            <a:r>
              <a:rPr lang="ru-RU" sz="2400" dirty="0" smtClean="0"/>
              <a:t> </a:t>
            </a:r>
            <a:r>
              <a:rPr lang="ru-RU" sz="2400" b="1" dirty="0" smtClean="0"/>
              <a:t>Обучающая </a:t>
            </a:r>
            <a:r>
              <a:rPr lang="ru-RU" sz="2400" dirty="0" smtClean="0"/>
              <a:t> – отработать с  учащимися умение применять термины по географии на практике и решение задач.</a:t>
            </a:r>
          </a:p>
          <a:p>
            <a:pPr>
              <a:defRPr/>
            </a:pPr>
            <a:r>
              <a:rPr lang="ru-RU" sz="2400" b="1" dirty="0" smtClean="0"/>
              <a:t>Развивающая </a:t>
            </a:r>
            <a:r>
              <a:rPr lang="ru-RU" sz="2400" dirty="0" smtClean="0"/>
              <a:t>- развитие логического    мышления школьников,  развитие  познавательных  потребностей учащихся.</a:t>
            </a:r>
          </a:p>
          <a:p>
            <a:pPr>
              <a:defRPr/>
            </a:pPr>
            <a:r>
              <a:rPr lang="ru-RU" sz="2400" b="1" dirty="0" smtClean="0"/>
              <a:t>Воспитательная</a:t>
            </a:r>
            <a:r>
              <a:rPr lang="ru-RU" sz="2400" b="1" i="1" dirty="0" smtClean="0"/>
              <a:t> </a:t>
            </a:r>
            <a:r>
              <a:rPr lang="ru-RU" sz="2400" b="1" dirty="0" smtClean="0"/>
              <a:t> </a:t>
            </a:r>
            <a:r>
              <a:rPr lang="ru-RU" sz="2400" dirty="0" smtClean="0"/>
              <a:t>– побудить интерес к изучению географии и математики, формирование творческого воображения и умения решать интегрированные задачи.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ntiqua-Bold" pitchFamily="2" charset="0"/>
              </a:rPr>
              <a:t>Ответ 10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dirty="0" smtClean="0"/>
              <a:t>У реки Амазонки самый большой бассейн.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dirty="0" smtClean="0">
              <a:latin typeface="Antiqua-Bold" pitchFamily="2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ru-RU" dirty="0" smtClean="0">
              <a:latin typeface="Antiqua-Bold" pitchFamily="2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ru-RU" dirty="0" smtClean="0">
              <a:latin typeface="Antiqua-Bold" pitchFamily="2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ru-RU" dirty="0" smtClean="0">
              <a:latin typeface="Antiqua-Bold" pitchFamily="2" charset="0"/>
            </a:endParaRPr>
          </a:p>
          <a:p>
            <a:pPr algn="r" eaLnBrk="1" hangingPunct="1">
              <a:lnSpc>
                <a:spcPct val="90000"/>
              </a:lnSpc>
              <a:buFontTx/>
              <a:buNone/>
              <a:defRPr/>
            </a:pPr>
            <a:r>
              <a:rPr lang="ru-RU" dirty="0" smtClean="0">
                <a:hlinkClick r:id="rId2" action="ppaction://hlinksldjump"/>
              </a:rPr>
              <a:t>обратно</a:t>
            </a:r>
            <a:endParaRPr lang="ru-RU" dirty="0" smtClean="0"/>
          </a:p>
          <a:p>
            <a:pPr eaLnBrk="1" hangingPunct="1">
              <a:lnSpc>
                <a:spcPct val="90000"/>
              </a:lnSpc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+mn-lt"/>
              </a:rPr>
              <a:t>И-2</a:t>
            </a:r>
            <a:br>
              <a:rPr lang="ru-RU" dirty="0" smtClean="0">
                <a:latin typeface="+mn-lt"/>
              </a:rPr>
            </a:br>
            <a:r>
              <a:rPr lang="ru-RU" dirty="0" smtClean="0">
                <a:latin typeface="+mn-lt"/>
              </a:rPr>
              <a:t>15 очков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dirty="0" smtClean="0">
                <a:latin typeface="Antiqua-Bold" pitchFamily="2" charset="0"/>
              </a:rPr>
              <a:t>  </a:t>
            </a:r>
            <a:r>
              <a:rPr lang="ru-RU" dirty="0" smtClean="0"/>
              <a:t>Что такое река?</a:t>
            </a:r>
          </a:p>
          <a:p>
            <a:pPr eaLnBrk="1" hangingPunct="1">
              <a:buFontTx/>
              <a:buNone/>
              <a:defRPr/>
            </a:pPr>
            <a:endParaRPr lang="ru-RU" dirty="0" smtClean="0">
              <a:latin typeface="Antiqua-Bold" pitchFamily="2" charset="0"/>
            </a:endParaRPr>
          </a:p>
          <a:p>
            <a:pPr eaLnBrk="1" hangingPunct="1">
              <a:defRPr/>
            </a:pPr>
            <a:endParaRPr lang="ru-RU" dirty="0" smtClean="0">
              <a:latin typeface="Antiqua-Bold" pitchFamily="2" charset="0"/>
            </a:endParaRPr>
          </a:p>
          <a:p>
            <a:pPr eaLnBrk="1" hangingPunct="1">
              <a:defRPr/>
            </a:pPr>
            <a:endParaRPr lang="ru-RU" dirty="0" smtClean="0">
              <a:latin typeface="Antiqua-Bold" pitchFamily="2" charset="0"/>
            </a:endParaRPr>
          </a:p>
          <a:p>
            <a:pPr eaLnBrk="1" hangingPunct="1">
              <a:defRPr/>
            </a:pPr>
            <a:endParaRPr lang="ru-RU" dirty="0" smtClean="0">
              <a:latin typeface="Antiqua-Bold" pitchFamily="2" charset="0"/>
            </a:endParaRPr>
          </a:p>
          <a:p>
            <a:pPr algn="r" eaLnBrk="1" hangingPunct="1">
              <a:buFontTx/>
              <a:buNone/>
              <a:defRPr/>
            </a:pPr>
            <a:r>
              <a:rPr lang="ru-RU" dirty="0" smtClean="0">
                <a:hlinkClick r:id="rId3" action="ppaction://hlinksldjump"/>
              </a:rPr>
              <a:t>ответ</a:t>
            </a:r>
            <a:endParaRPr lang="ru-RU" dirty="0" smtClean="0"/>
          </a:p>
        </p:txBody>
      </p:sp>
      <p:pic>
        <p:nvPicPr>
          <p:cNvPr id="4" name="Рисунок 3" descr="nlsxltzeglanvcegleci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04" y="2786058"/>
            <a:ext cx="485778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9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Ответ 15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05000"/>
            <a:ext cx="8229600" cy="4953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1800" dirty="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1800" dirty="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dirty="0" smtClean="0"/>
              <a:t>Река – это водный поток, текущий в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dirty="0" smtClean="0"/>
              <a:t>выработанном углублении, русле реки.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3600" dirty="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1800" dirty="0" smtClean="0"/>
          </a:p>
          <a:p>
            <a:pPr algn="r" eaLnBrk="1" hangingPunct="1">
              <a:lnSpc>
                <a:spcPct val="80000"/>
              </a:lnSpc>
              <a:buFontTx/>
              <a:buNone/>
              <a:defRPr/>
            </a:pPr>
            <a:endParaRPr lang="ru-RU" sz="1600" dirty="0" smtClean="0"/>
          </a:p>
          <a:p>
            <a:pPr algn="r" eaLnBrk="1" hangingPunct="1">
              <a:lnSpc>
                <a:spcPct val="80000"/>
              </a:lnSpc>
              <a:buFontTx/>
              <a:buNone/>
              <a:defRPr/>
            </a:pPr>
            <a:endParaRPr lang="ru-RU" sz="1600" dirty="0" smtClean="0"/>
          </a:p>
          <a:p>
            <a:pPr algn="r" eaLnBrk="1" hangingPunct="1">
              <a:lnSpc>
                <a:spcPct val="80000"/>
              </a:lnSpc>
              <a:buFontTx/>
              <a:buNone/>
              <a:defRPr/>
            </a:pPr>
            <a:endParaRPr lang="ru-RU" sz="1600" dirty="0" smtClean="0"/>
          </a:p>
          <a:p>
            <a:pPr algn="r" eaLnBrk="1" hangingPunct="1">
              <a:lnSpc>
                <a:spcPct val="80000"/>
              </a:lnSpc>
              <a:buFontTx/>
              <a:buNone/>
              <a:defRPr/>
            </a:pPr>
            <a:r>
              <a:rPr lang="ru-RU" dirty="0" smtClean="0">
                <a:hlinkClick r:id="rId2" action="ppaction://hlinksldjump"/>
              </a:rPr>
              <a:t>обратно</a:t>
            </a:r>
            <a:endParaRPr lang="ru-RU" dirty="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И-3</a:t>
            </a:r>
            <a:br>
              <a:rPr lang="ru-RU" sz="4000" dirty="0" smtClean="0"/>
            </a:br>
            <a:r>
              <a:rPr lang="ru-RU" sz="4000" dirty="0" smtClean="0"/>
              <a:t>15 очков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05000"/>
            <a:ext cx="8229600" cy="18097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dirty="0" smtClean="0">
                <a:solidFill>
                  <a:srgbClr val="FFFF66"/>
                </a:solidFill>
              </a:rPr>
              <a:t>   </a:t>
            </a:r>
            <a:r>
              <a:rPr lang="ru-RU" dirty="0" smtClean="0"/>
              <a:t>Сколько процентов составляет запас воды в Байкале от мировых запасов, если мировой запас приблизительно равен 120 тыс.кубическим км, а запас воды в Байкале приблизительно равен 24000 кубическим км?</a:t>
            </a:r>
            <a:endParaRPr lang="ru-RU" i="1" dirty="0" smtClean="0">
              <a:solidFill>
                <a:srgbClr val="FFFF66"/>
              </a:solidFill>
            </a:endParaRP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endParaRPr lang="ru-RU" sz="4400" i="1" dirty="0" smtClean="0">
              <a:solidFill>
                <a:srgbClr val="FFFF66"/>
              </a:solidFill>
              <a:latin typeface="Times New Roman" pitchFamily="18" charset="0"/>
            </a:endParaRPr>
          </a:p>
          <a:p>
            <a:pPr algn="r" eaLnBrk="1" hangingPunct="1">
              <a:lnSpc>
                <a:spcPct val="80000"/>
              </a:lnSpc>
              <a:buFontTx/>
              <a:buNone/>
              <a:defRPr/>
            </a:pPr>
            <a:r>
              <a:rPr lang="ru-RU" dirty="0" smtClean="0">
                <a:solidFill>
                  <a:srgbClr val="FFFF66"/>
                </a:solidFill>
                <a:hlinkClick r:id="rId3" action="ppaction://hlinksldjump"/>
              </a:rPr>
              <a:t>ответ </a:t>
            </a:r>
            <a:endParaRPr lang="ru-RU" dirty="0" smtClean="0">
              <a:solidFill>
                <a:srgbClr val="FFFF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6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Ответ 15   </a:t>
            </a:r>
            <a:br>
              <a:rPr lang="ru-RU" dirty="0" smtClean="0"/>
            </a:br>
            <a:endParaRPr lang="ru-RU" dirty="0" smtClean="0">
              <a:solidFill>
                <a:srgbClr val="FFFF66"/>
              </a:solidFill>
            </a:endParaRP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  <a:defRPr/>
            </a:pPr>
            <a:r>
              <a:rPr lang="ru-RU" dirty="0" smtClean="0"/>
              <a:t>Запас воды в Байкале составляет 20% от </a:t>
            </a:r>
          </a:p>
          <a:p>
            <a:pPr>
              <a:buFontTx/>
              <a:buNone/>
              <a:defRPr/>
            </a:pPr>
            <a:r>
              <a:rPr lang="ru-RU" dirty="0" smtClean="0"/>
              <a:t>мировых запасов воды.</a:t>
            </a:r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 algn="r">
              <a:buFontTx/>
              <a:buNone/>
              <a:defRPr/>
            </a:pPr>
            <a:r>
              <a:rPr lang="ru-RU" dirty="0" smtClean="0">
                <a:hlinkClick r:id="rId2" action="ppaction://hlinksldjump"/>
              </a:rPr>
              <a:t>обратно</a:t>
            </a: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 smtClean="0"/>
          </a:p>
        </p:txBody>
      </p:sp>
      <p:pic>
        <p:nvPicPr>
          <p:cNvPr id="4" name="Рисунок 3" descr="Озеро Байкал. Фото Евгения Козырева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3643314"/>
            <a:ext cx="5429288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Ответ 10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4000" dirty="0" smtClean="0"/>
              <a:t>  </a:t>
            </a:r>
            <a:r>
              <a:rPr lang="ru-RU" dirty="0" smtClean="0"/>
              <a:t>Глубина озера Байкал составляет </a:t>
            </a:r>
          </a:p>
          <a:p>
            <a:pPr eaLnBrk="1" hangingPunct="1">
              <a:buFontTx/>
              <a:buNone/>
              <a:defRPr/>
            </a:pPr>
            <a:r>
              <a:rPr lang="ru-RU" dirty="0" smtClean="0"/>
              <a:t>   1637 м.</a:t>
            </a:r>
            <a:endParaRPr lang="ru-RU" dirty="0" smtClean="0">
              <a:solidFill>
                <a:srgbClr val="FFFF66"/>
              </a:solidFill>
            </a:endParaRPr>
          </a:p>
          <a:p>
            <a:pPr eaLnBrk="1" hangingPunct="1">
              <a:buFontTx/>
              <a:buNone/>
              <a:defRPr/>
            </a:pPr>
            <a:endParaRPr lang="ru-RU" sz="4000" dirty="0" smtClean="0">
              <a:solidFill>
                <a:srgbClr val="FFFF66"/>
              </a:solidFill>
            </a:endParaRPr>
          </a:p>
          <a:p>
            <a:pPr eaLnBrk="1" hangingPunct="1">
              <a:buFontTx/>
              <a:buNone/>
              <a:defRPr/>
            </a:pPr>
            <a:endParaRPr lang="ru-RU" sz="4000" dirty="0" smtClean="0">
              <a:solidFill>
                <a:srgbClr val="FFFF66"/>
              </a:solidFill>
            </a:endParaRPr>
          </a:p>
          <a:p>
            <a:pPr algn="r" eaLnBrk="1" hangingPunct="1">
              <a:buFontTx/>
              <a:buNone/>
              <a:defRPr/>
            </a:pPr>
            <a:r>
              <a:rPr lang="ru-RU" dirty="0" smtClean="0">
                <a:solidFill>
                  <a:srgbClr val="FFFF66"/>
                </a:solidFill>
                <a:hlinkClick r:id="rId2" action="ppaction://hlinksldjump"/>
              </a:rPr>
              <a:t>обратно</a:t>
            </a:r>
            <a:endParaRPr lang="ru-RU" dirty="0" smtClean="0">
              <a:solidFill>
                <a:srgbClr val="FFFF66"/>
              </a:solidFill>
            </a:endParaRPr>
          </a:p>
        </p:txBody>
      </p:sp>
      <p:pic>
        <p:nvPicPr>
          <p:cNvPr id="4" name="Рисунок 3" descr="http://eko-jizn.ru/wp-content/uploads/2011/03/ozero_bajkal_foto_voda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1" y="3214686"/>
            <a:ext cx="4862532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З-7</a:t>
            </a:r>
            <a:br>
              <a:rPr lang="ru-RU" sz="4000" dirty="0" smtClean="0"/>
            </a:br>
            <a:r>
              <a:rPr lang="ru-RU" sz="4000" dirty="0" smtClean="0"/>
              <a:t>10 очков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dirty="0" smtClean="0"/>
              <a:t> Назовите самую популярную рыбу озера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dirty="0" smtClean="0"/>
              <a:t>  Байкал.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ru-RU" dirty="0" smtClean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ru-RU" dirty="0" smtClean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ru-RU" dirty="0" smtClean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ru-RU" dirty="0" smtClean="0"/>
          </a:p>
          <a:p>
            <a:pPr algn="r" eaLnBrk="1" hangingPunct="1">
              <a:lnSpc>
                <a:spcPct val="90000"/>
              </a:lnSpc>
              <a:buFontTx/>
              <a:buNone/>
              <a:defRPr/>
            </a:pPr>
            <a:r>
              <a:rPr lang="ru-RU" dirty="0" smtClean="0">
                <a:hlinkClick r:id="rId3" action="ppaction://hlinksldjump"/>
              </a:rPr>
              <a:t>ответ 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29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Ответ 10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dirty="0" smtClean="0"/>
              <a:t>Самая популярная рыба озера Байкал – омуль.</a:t>
            </a:r>
          </a:p>
          <a:p>
            <a:pPr eaLnBrk="1" hangingPunct="1">
              <a:buFontTx/>
              <a:buNone/>
              <a:defRPr/>
            </a:pPr>
            <a:endParaRPr lang="ru-RU" b="1" i="1" dirty="0" smtClean="0">
              <a:latin typeface="Times New Roman" pitchFamily="18" charset="0"/>
            </a:endParaRPr>
          </a:p>
          <a:p>
            <a:pPr eaLnBrk="1" hangingPunct="1">
              <a:buFontTx/>
              <a:buNone/>
              <a:defRPr/>
            </a:pPr>
            <a:endParaRPr lang="ru-RU" b="1" i="1" dirty="0" smtClean="0">
              <a:latin typeface="Times New Roman" pitchFamily="18" charset="0"/>
            </a:endParaRPr>
          </a:p>
          <a:p>
            <a:pPr eaLnBrk="1" hangingPunct="1">
              <a:buFontTx/>
              <a:buNone/>
              <a:defRPr/>
            </a:pPr>
            <a:endParaRPr lang="ru-RU" b="1" i="1" dirty="0" smtClean="0">
              <a:latin typeface="Times New Roman" pitchFamily="18" charset="0"/>
            </a:endParaRPr>
          </a:p>
          <a:p>
            <a:pPr algn="r" eaLnBrk="1" hangingPunct="1">
              <a:buFontTx/>
              <a:buNone/>
              <a:defRPr/>
            </a:pPr>
            <a:r>
              <a:rPr lang="ru-RU" dirty="0" smtClean="0">
                <a:latin typeface="Times New Roman" pitchFamily="18" charset="0"/>
                <a:hlinkClick r:id="rId2" action="ppaction://hlinksldjump"/>
              </a:rPr>
              <a:t>обратно</a:t>
            </a:r>
            <a:endParaRPr lang="ru-RU" dirty="0" smtClean="0">
              <a:latin typeface="Times New Roman" pitchFamily="18" charset="0"/>
            </a:endParaRPr>
          </a:p>
        </p:txBody>
      </p:sp>
      <p:pic>
        <p:nvPicPr>
          <p:cNvPr id="4" name="Рисунок 3" descr="http://sochi.tour52.ru/netcat_files/Image/OBSHEE/Fishing%20on%20Baykal/omul'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3000372"/>
            <a:ext cx="4714893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З-8</a:t>
            </a:r>
            <a:br>
              <a:rPr lang="ru-RU" sz="4000" dirty="0" smtClean="0"/>
            </a:br>
            <a:r>
              <a:rPr lang="ru-RU" sz="4000" dirty="0" smtClean="0"/>
              <a:t>10 очков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dirty="0" smtClean="0"/>
              <a:t>Назовите формулу движения по течению реки.</a:t>
            </a:r>
          </a:p>
          <a:p>
            <a:pPr algn="ctr" eaLnBrk="1" hangingPunct="1">
              <a:buFontTx/>
              <a:buNone/>
              <a:defRPr/>
            </a:pPr>
            <a:endParaRPr lang="ru-RU" sz="4000" dirty="0" smtClean="0">
              <a:solidFill>
                <a:srgbClr val="FFFF66"/>
              </a:solidFill>
            </a:endParaRPr>
          </a:p>
          <a:p>
            <a:pPr algn="ctr" eaLnBrk="1" hangingPunct="1">
              <a:buFontTx/>
              <a:buNone/>
              <a:defRPr/>
            </a:pPr>
            <a:endParaRPr lang="ru-RU" sz="4000" dirty="0" smtClean="0">
              <a:solidFill>
                <a:srgbClr val="FFFF66"/>
              </a:solidFill>
            </a:endParaRPr>
          </a:p>
          <a:p>
            <a:pPr algn="ctr" eaLnBrk="1" hangingPunct="1">
              <a:buFontTx/>
              <a:buNone/>
              <a:defRPr/>
            </a:pPr>
            <a:endParaRPr lang="ru-RU" sz="4000" dirty="0" smtClean="0">
              <a:solidFill>
                <a:srgbClr val="FFFF66"/>
              </a:solidFill>
            </a:endParaRPr>
          </a:p>
          <a:p>
            <a:pPr algn="r" eaLnBrk="1" hangingPunct="1">
              <a:buFontTx/>
              <a:buNone/>
              <a:defRPr/>
            </a:pPr>
            <a:r>
              <a:rPr lang="ru-RU" dirty="0" smtClean="0">
                <a:solidFill>
                  <a:srgbClr val="FFFF66"/>
                </a:solidFill>
                <a:hlinkClick r:id="rId2" action="ppaction://hlinksldjump"/>
              </a:rPr>
              <a:t>ответ</a:t>
            </a:r>
            <a:endParaRPr lang="ru-RU" dirty="0" smtClean="0">
              <a:solidFill>
                <a:srgbClr val="FFFF66"/>
              </a:solidFill>
            </a:endParaRPr>
          </a:p>
        </p:txBody>
      </p:sp>
      <p:pic>
        <p:nvPicPr>
          <p:cNvPr id="4" name="Рисунок 3" descr="http://www.smileplanet.ru/upload/hl-photo/9b4/4c0/delta-reki-niger_1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3214686"/>
            <a:ext cx="5000660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Ответ 10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dirty="0" smtClean="0"/>
              <a:t>Формула движения по течению реки </a:t>
            </a:r>
          </a:p>
          <a:p>
            <a:pPr eaLnBrk="1" hangingPunct="1">
              <a:buFontTx/>
              <a:buNone/>
              <a:defRPr/>
            </a:pPr>
            <a:r>
              <a:rPr lang="en-US" dirty="0" smtClean="0"/>
              <a:t>V=V</a:t>
            </a:r>
            <a:r>
              <a:rPr lang="ru-RU" dirty="0" smtClean="0"/>
              <a:t>соб. + </a:t>
            </a:r>
            <a:r>
              <a:rPr lang="en-US" dirty="0" smtClean="0"/>
              <a:t>V</a:t>
            </a:r>
            <a:r>
              <a:rPr lang="ru-RU" dirty="0" smtClean="0"/>
              <a:t>теч.</a:t>
            </a:r>
            <a:endParaRPr lang="ru-RU" b="1" i="1" dirty="0" smtClean="0">
              <a:latin typeface="Times New Roman" pitchFamily="18" charset="0"/>
            </a:endParaRPr>
          </a:p>
          <a:p>
            <a:pPr eaLnBrk="1" hangingPunct="1">
              <a:buFontTx/>
              <a:buNone/>
              <a:defRPr/>
            </a:pPr>
            <a:endParaRPr lang="ru-RU" b="1" i="1" dirty="0" smtClean="0">
              <a:latin typeface="Times New Roman" pitchFamily="18" charset="0"/>
            </a:endParaRPr>
          </a:p>
          <a:p>
            <a:pPr algn="r" eaLnBrk="1" hangingPunct="1">
              <a:buFontTx/>
              <a:buNone/>
              <a:defRPr/>
            </a:pPr>
            <a:r>
              <a:rPr lang="ru-RU" dirty="0" smtClean="0">
                <a:hlinkClick r:id="rId2" action="ppaction://hlinksldjump"/>
              </a:rPr>
              <a:t>обратно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493713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 по теме «Вода» по географии и математике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5" y="857250"/>
            <a:ext cx="9001125" cy="6000750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dirty="0" smtClean="0"/>
              <a:t>Основные понятия:</a:t>
            </a:r>
          </a:p>
          <a:p>
            <a:pPr eaLnBrk="1" hangingPunct="1">
              <a:buFontTx/>
              <a:buNone/>
              <a:defRPr/>
            </a:pPr>
            <a:r>
              <a:rPr lang="ru-RU" sz="2000" dirty="0" smtClean="0"/>
              <a:t>    Река, озеро, виды озер, бассейн реки, половодье, виды рек, режим рек, проценты, соленость воды, виды течений.</a:t>
            </a:r>
          </a:p>
          <a:p>
            <a:pPr eaLnBrk="1" hangingPunct="1">
              <a:defRPr/>
            </a:pPr>
            <a:r>
              <a:rPr lang="ru-RU" sz="2000" dirty="0" smtClean="0"/>
              <a:t>Для проведения игры в данной форме класс разбивается на 2-3 группы. Команды поочередно «стреляют» в корабли противника, называя ячейки игрового поля (слайд 3). Нажимая на символ </a:t>
            </a:r>
            <a:r>
              <a:rPr lang="ru-RU" sz="2400" dirty="0" smtClean="0"/>
              <a:t>*</a:t>
            </a:r>
            <a:r>
              <a:rPr lang="ru-RU" sz="2000" dirty="0" smtClean="0"/>
              <a:t> в указанной ячейке мы проверяем результативность хода.</a:t>
            </a:r>
          </a:p>
          <a:p>
            <a:pPr eaLnBrk="1" hangingPunct="1">
              <a:defRPr/>
            </a:pPr>
            <a:r>
              <a:rPr lang="ru-RU" sz="2000" dirty="0" smtClean="0"/>
              <a:t>Если одна из команд допустила промах, происходит переход хода, при попадании всем командам предлагается задание. Первоочередное право ответа у той команды, которая сделала результативный ход. Если эта команда допускает ошибку, отвечают соперники. Баллы начисляются команде, давшей правильный ответ. </a:t>
            </a:r>
          </a:p>
          <a:p>
            <a:pPr eaLnBrk="1" hangingPunct="1">
              <a:defRPr/>
            </a:pPr>
            <a:r>
              <a:rPr lang="ru-RU" sz="2000" dirty="0" smtClean="0"/>
              <a:t>Время выполнения задания ограниченно. По истечении отведенного времени (или щелчком) на слайде высвечивается слово «ответ» или «проверка». Нажатием на появившееся слово мы переходим к слайду с правильным ответом. Со слайда с ответом нажатием на слово «обратно» мы переходи вновь к игровому полю (слайд 3).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В-6</a:t>
            </a:r>
            <a:br>
              <a:rPr lang="ru-RU" sz="4000" dirty="0" smtClean="0"/>
            </a:br>
            <a:r>
              <a:rPr lang="ru-RU" sz="4000" dirty="0" smtClean="0"/>
              <a:t>15 очков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buFontTx/>
              <a:buNone/>
              <a:defRPr/>
            </a:pPr>
            <a:r>
              <a:rPr lang="ru-RU" dirty="0" smtClean="0"/>
              <a:t>     Какого драгоценного металла в растворенном виде в Мировом океане больше, чем в земной коре?</a:t>
            </a:r>
            <a:endParaRPr lang="ru-RU" b="1" i="1" dirty="0" smtClean="0">
              <a:latin typeface="Times New Roman" pitchFamily="18" charset="0"/>
            </a:endParaRPr>
          </a:p>
          <a:p>
            <a:pPr marL="609600" indent="-609600" eaLnBrk="1" hangingPunct="1">
              <a:defRPr/>
            </a:pPr>
            <a:endParaRPr lang="ru-RU" b="1" i="1" dirty="0" smtClean="0">
              <a:latin typeface="Times New Roman" pitchFamily="18" charset="0"/>
            </a:endParaRPr>
          </a:p>
          <a:p>
            <a:pPr marL="609600" indent="-609600" eaLnBrk="1" hangingPunct="1">
              <a:defRPr/>
            </a:pPr>
            <a:endParaRPr lang="ru-RU" b="1" i="1" dirty="0" smtClean="0">
              <a:latin typeface="Times New Roman" pitchFamily="18" charset="0"/>
            </a:endParaRPr>
          </a:p>
          <a:p>
            <a:pPr marL="609600" indent="-609600" algn="r" eaLnBrk="1" hangingPunct="1">
              <a:buFontTx/>
              <a:buNone/>
              <a:defRPr/>
            </a:pPr>
            <a:r>
              <a:rPr lang="ru-RU" dirty="0" smtClean="0">
                <a:latin typeface="Times New Roman" pitchFamily="18" charset="0"/>
                <a:hlinkClick r:id="rId2" action="ppaction://hlinksldjump"/>
              </a:rPr>
              <a:t>ответ</a:t>
            </a:r>
            <a:endParaRPr lang="ru-RU" dirty="0" smtClean="0">
              <a:latin typeface="Times New Roman" pitchFamily="18" charset="0"/>
            </a:endParaRPr>
          </a:p>
        </p:txBody>
      </p:sp>
      <p:pic>
        <p:nvPicPr>
          <p:cNvPr id="4" name="Рисунок 3" descr="https://im3-tub-ru.yandex.net/i?id=aa95ce31a7ef6cc8ef190102ff97efd2&amp;n=33&amp;h=215&amp;w=32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3714752"/>
            <a:ext cx="414340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38" y="428625"/>
            <a:ext cx="8229600" cy="13843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Ответ 15</a:t>
            </a:r>
            <a: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ru-RU" sz="40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55325" name="Rectangle 29"/>
          <p:cNvSpPr>
            <a:spLocks noGrp="1" noChangeArrowheads="1"/>
          </p:cNvSpPr>
          <p:nvPr>
            <p:ph sz="half" idx="1"/>
          </p:nvPr>
        </p:nvSpPr>
        <p:spPr>
          <a:xfrm>
            <a:off x="500063" y="2071688"/>
            <a:ext cx="8229600" cy="1571625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растворенном виде золота в Мировом океане больше, чем в земной коре.</a:t>
            </a:r>
            <a:endParaRPr lang="en-US" sz="28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buFontTx/>
              <a:buNone/>
              <a:defRPr/>
            </a:pPr>
            <a:endParaRPr lang="en-US" sz="2800" i="1" dirty="0" smtClean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FontTx/>
              <a:buNone/>
              <a:defRPr/>
            </a:pPr>
            <a:endParaRPr lang="en-US" sz="2800" i="1" dirty="0" smtClean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FontTx/>
              <a:buNone/>
              <a:defRPr/>
            </a:pPr>
            <a:endParaRPr lang="en-US" sz="2800" i="1" dirty="0" smtClean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FontTx/>
              <a:buNone/>
              <a:defRPr/>
            </a:pPr>
            <a:r>
              <a:rPr lang="en-US" sz="2800" i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</a:t>
            </a:r>
            <a:endParaRPr lang="ru-RU" sz="2800" i="1" dirty="0" smtClean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3796" name="Rectangle 30"/>
          <p:cNvSpPr>
            <a:spLocks noGrp="1" noChangeArrowheads="1"/>
          </p:cNvSpPr>
          <p:nvPr>
            <p:ph type="body" sz="half" idx="2"/>
          </p:nvPr>
        </p:nvSpPr>
        <p:spPr>
          <a:xfrm>
            <a:off x="428625" y="5072063"/>
            <a:ext cx="8229600" cy="285750"/>
          </a:xfrm>
        </p:spPr>
        <p:txBody>
          <a:bodyPr/>
          <a:lstStyle/>
          <a:p>
            <a:pPr algn="r" eaLnBrk="1" hangingPunct="1">
              <a:lnSpc>
                <a:spcPct val="80000"/>
              </a:lnSpc>
              <a:buFontTx/>
              <a:buNone/>
            </a:pPr>
            <a:r>
              <a:rPr lang="ru-RU" dirty="0" smtClean="0">
                <a:effectLst/>
                <a:hlinkClick r:id="rId2" action="ppaction://hlinksldjump"/>
              </a:rPr>
              <a:t>обратно</a:t>
            </a:r>
            <a:endParaRPr lang="ru-RU" dirty="0" smtClean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В-3</a:t>
            </a:r>
            <a:br>
              <a:rPr lang="ru-RU" sz="4000" dirty="0" smtClean="0"/>
            </a:br>
            <a:r>
              <a:rPr lang="ru-RU" sz="4000" dirty="0" smtClean="0"/>
              <a:t>15 очков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algn="just" eaLnBrk="1" hangingPunct="1">
              <a:buFontTx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Городской житель нашей планеты ежесуточно расходует в среднем 150 литров воды, а сельский – третью часть от того, что расходует городской житель. Сколько литров воды расходует ежесуточно сельский житель?</a:t>
            </a:r>
            <a:endParaRPr lang="ru-RU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eaLnBrk="1" hangingPunct="1">
              <a:defRPr/>
            </a:pPr>
            <a:endParaRPr lang="ru-RU" b="1" i="1" dirty="0" smtClean="0">
              <a:latin typeface="Times New Roman" pitchFamily="18" charset="0"/>
            </a:endParaRPr>
          </a:p>
          <a:p>
            <a:pPr algn="r" eaLnBrk="1" hangingPunct="1">
              <a:buFontTx/>
              <a:buNone/>
              <a:defRPr/>
            </a:pPr>
            <a:r>
              <a:rPr lang="ru-RU" dirty="0" smtClean="0">
                <a:latin typeface="Times New Roman" pitchFamily="18" charset="0"/>
                <a:hlinkClick r:id="rId2" action="ppaction://hlinksldjump"/>
              </a:rPr>
              <a:t>ответ</a:t>
            </a:r>
            <a:endParaRPr lang="ru-RU" dirty="0" smtClean="0">
              <a:latin typeface="Times New Roman" pitchFamily="18" charset="0"/>
            </a:endParaRPr>
          </a:p>
          <a:p>
            <a:pPr eaLnBrk="1" hangingPunct="1">
              <a:defRPr/>
            </a:pP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Ответ 15 </a:t>
            </a:r>
            <a:r>
              <a:rPr lang="ru-RU" sz="4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4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4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ru-RU" sz="40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57352" name="Rectangle 8"/>
          <p:cNvSpPr>
            <a:spLocks noGrp="1" noChangeArrowheads="1"/>
          </p:cNvSpPr>
          <p:nvPr>
            <p:ph sz="half" idx="1"/>
          </p:nvPr>
        </p:nvSpPr>
        <p:spPr>
          <a:xfrm>
            <a:off x="914400" y="1484313"/>
            <a:ext cx="6970713" cy="381635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Ежесуточно сельский житель расходует около 50  литров   воды.  </a:t>
            </a:r>
          </a:p>
        </p:txBody>
      </p:sp>
      <p:sp>
        <p:nvSpPr>
          <p:cNvPr id="35844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428625" y="5072063"/>
            <a:ext cx="8229600" cy="396875"/>
          </a:xfrm>
        </p:spPr>
        <p:txBody>
          <a:bodyPr/>
          <a:lstStyle/>
          <a:p>
            <a:pPr algn="r" eaLnBrk="1" hangingPunct="1">
              <a:lnSpc>
                <a:spcPct val="80000"/>
              </a:lnSpc>
              <a:buFontTx/>
              <a:buNone/>
            </a:pPr>
            <a:r>
              <a:rPr lang="ru-RU" smtClean="0">
                <a:effectLst/>
                <a:hlinkClick r:id="rId2" action="ppaction://hlinksldjump"/>
              </a:rPr>
              <a:t>обратно</a:t>
            </a:r>
            <a:endParaRPr lang="ru-RU" smtClean="0">
              <a:effectLst/>
            </a:endParaRPr>
          </a:p>
        </p:txBody>
      </p:sp>
      <p:sp>
        <p:nvSpPr>
          <p:cNvPr id="12" name="Rectangle 29"/>
          <p:cNvSpPr txBox="1">
            <a:spLocks noChangeArrowheads="1"/>
          </p:cNvSpPr>
          <p:nvPr/>
        </p:nvSpPr>
        <p:spPr bwMode="auto">
          <a:xfrm>
            <a:off x="0" y="500063"/>
            <a:ext cx="8229600" cy="3786187"/>
          </a:xfrm>
          <a:prstGeom prst="rect">
            <a:avLst/>
          </a:prstGeom>
          <a:noFill/>
          <a:ln w="28575" cmpd="sng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endParaRPr lang="en-US" sz="2800" i="1" kern="0" baseline="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И-4</a:t>
            </a:r>
            <a:br>
              <a:rPr lang="ru-RU" sz="4000" dirty="0" smtClean="0"/>
            </a:br>
            <a:r>
              <a:rPr lang="ru-RU" sz="4000" dirty="0" smtClean="0"/>
              <a:t>15 очков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dirty="0" smtClean="0"/>
              <a:t>Самое крупное водохранилище в России?</a:t>
            </a:r>
          </a:p>
          <a:p>
            <a:pPr eaLnBrk="1" hangingPunct="1">
              <a:buFontTx/>
              <a:buNone/>
              <a:defRPr/>
            </a:pPr>
            <a:endParaRPr lang="ru-RU" dirty="0" smtClean="0"/>
          </a:p>
          <a:p>
            <a:pPr eaLnBrk="1" hangingPunct="1">
              <a:buFontTx/>
              <a:buNone/>
              <a:defRPr/>
            </a:pPr>
            <a:endParaRPr lang="ru-RU" b="1" i="1" dirty="0" smtClean="0">
              <a:latin typeface="Times New Roman" pitchFamily="18" charset="0"/>
            </a:endParaRPr>
          </a:p>
          <a:p>
            <a:pPr algn="r" eaLnBrk="1" hangingPunct="1">
              <a:buFontTx/>
              <a:buNone/>
              <a:defRPr/>
            </a:pPr>
            <a:endParaRPr lang="ru-RU" sz="2000" dirty="0" smtClean="0">
              <a:latin typeface="Times New Roman" pitchFamily="18" charset="0"/>
            </a:endParaRPr>
          </a:p>
          <a:p>
            <a:pPr algn="r" eaLnBrk="1" hangingPunct="1">
              <a:buFontTx/>
              <a:buNone/>
              <a:defRPr/>
            </a:pPr>
            <a:endParaRPr lang="ru-RU" sz="2000" dirty="0" smtClean="0">
              <a:latin typeface="Times New Roman" pitchFamily="18" charset="0"/>
            </a:endParaRPr>
          </a:p>
          <a:p>
            <a:pPr algn="r" eaLnBrk="1" hangingPunct="1">
              <a:buFontTx/>
              <a:buNone/>
              <a:defRPr/>
            </a:pPr>
            <a:r>
              <a:rPr lang="ru-RU" dirty="0" smtClean="0">
                <a:latin typeface="Times New Roman" pitchFamily="18" charset="0"/>
                <a:hlinkClick r:id="rId2" action="ppaction://hlinksldjump"/>
              </a:rPr>
              <a:t>ответ</a:t>
            </a:r>
            <a:endParaRPr lang="ru-RU" dirty="0" smtClean="0">
              <a:latin typeface="Times New Roman" pitchFamily="18" charset="0"/>
            </a:endParaRPr>
          </a:p>
          <a:p>
            <a:pPr eaLnBrk="1" hangingPunct="1"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Ответ</a:t>
            </a:r>
            <a:r>
              <a:rPr lang="en-US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15</a:t>
            </a:r>
            <a: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4000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2" name="Rectangle 29"/>
          <p:cNvSpPr>
            <a:spLocks noGrp="1" noChangeArrowheads="1"/>
          </p:cNvSpPr>
          <p:nvPr>
            <p:ph sz="half" idx="1"/>
          </p:nvPr>
        </p:nvSpPr>
        <p:spPr>
          <a:xfrm>
            <a:off x="214313" y="1928813"/>
            <a:ext cx="8229600" cy="3756025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ru-RU" dirty="0" smtClean="0"/>
              <a:t>Самое крупное водохранилище в России – Братское на Ангаре.</a:t>
            </a:r>
          </a:p>
          <a:p>
            <a:pPr eaLnBrk="1" hangingPunct="1">
              <a:buFontTx/>
              <a:buNone/>
              <a:defRPr/>
            </a:pPr>
            <a:endParaRPr lang="ru-RU" dirty="0" smtClean="0">
              <a:effectLst/>
            </a:endParaRPr>
          </a:p>
          <a:p>
            <a:pPr eaLnBrk="1" hangingPunct="1">
              <a:buFontTx/>
              <a:buNone/>
              <a:defRPr/>
            </a:pPr>
            <a:endParaRPr lang="en-US" sz="1600" i="1" dirty="0" smtClean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FontTx/>
              <a:buNone/>
              <a:defRPr/>
            </a:pPr>
            <a:r>
              <a:rPr lang="en-US" sz="2800" i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             </a:t>
            </a:r>
            <a:endParaRPr lang="ru-RU" sz="2800" i="1" dirty="0" smtClean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789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357188" y="5286375"/>
            <a:ext cx="8229600" cy="142875"/>
          </a:xfrm>
        </p:spPr>
        <p:txBody>
          <a:bodyPr/>
          <a:lstStyle/>
          <a:p>
            <a:pPr algn="r" eaLnBrk="1" hangingPunct="1">
              <a:lnSpc>
                <a:spcPct val="80000"/>
              </a:lnSpc>
              <a:buFontTx/>
              <a:buNone/>
            </a:pPr>
            <a:r>
              <a:rPr lang="ru-RU" smtClean="0">
                <a:effectLst/>
                <a:hlinkClick r:id="rId2" action="ppaction://hlinksldjump"/>
              </a:rPr>
              <a:t>обратно</a:t>
            </a:r>
            <a:endParaRPr lang="ru-RU" smtClean="0">
              <a:effectLst/>
            </a:endParaRPr>
          </a:p>
        </p:txBody>
      </p:sp>
      <p:pic>
        <p:nvPicPr>
          <p:cNvPr id="5" name="Рисунок 4" descr="http://i21.photobucket.com/albums/b274/kurskov/trip11/IMG_9435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5" y="3286124"/>
            <a:ext cx="4591068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42938"/>
            <a:ext cx="8291513" cy="1849437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И-4</a:t>
            </a:r>
            <a:br>
              <a:rPr lang="ru-RU" sz="4000" dirty="0" smtClean="0"/>
            </a:br>
            <a:r>
              <a:rPr lang="ru-RU" sz="4000" dirty="0" smtClean="0"/>
              <a:t>15 очков</a:t>
            </a:r>
            <a:br>
              <a:rPr lang="ru-RU" sz="40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4000" dirty="0" smtClean="0">
                <a:solidFill>
                  <a:srgbClr val="FFFF66"/>
                </a:solidFill>
              </a:rPr>
              <a:t/>
            </a:r>
            <a:br>
              <a:rPr lang="ru-RU" sz="4000" dirty="0" smtClean="0">
                <a:solidFill>
                  <a:srgbClr val="FFFF66"/>
                </a:solidFill>
              </a:rPr>
            </a:br>
            <a:endParaRPr lang="ru-RU" sz="4000" dirty="0" smtClean="0">
              <a:solidFill>
                <a:srgbClr val="FFFF66"/>
              </a:solidFill>
            </a:endParaRPr>
          </a:p>
        </p:txBody>
      </p:sp>
      <p:sp>
        <p:nvSpPr>
          <p:cNvPr id="71684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684213" y="2000250"/>
            <a:ext cx="8229600" cy="3157538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dirty="0" smtClean="0"/>
              <a:t>Назовите море – озеро, соленость которого около 270 </a:t>
            </a:r>
            <a:r>
              <a:rPr lang="ru-RU" dirty="0" err="1" smtClean="0"/>
              <a:t>промиллей</a:t>
            </a:r>
            <a:r>
              <a:rPr lang="ru-RU" dirty="0" smtClean="0"/>
              <a:t>.</a:t>
            </a:r>
          </a:p>
        </p:txBody>
      </p:sp>
      <p:sp>
        <p:nvSpPr>
          <p:cNvPr id="71685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214313" y="5072063"/>
            <a:ext cx="8229600" cy="358775"/>
          </a:xfrm>
        </p:spPr>
        <p:txBody>
          <a:bodyPr/>
          <a:lstStyle/>
          <a:p>
            <a:pPr algn="r" eaLnBrk="1" hangingPunct="1">
              <a:lnSpc>
                <a:spcPct val="80000"/>
              </a:lnSpc>
              <a:buFontTx/>
              <a:buNone/>
              <a:defRPr/>
            </a:pPr>
            <a:r>
              <a:rPr lang="ru-RU" dirty="0" smtClean="0">
                <a:hlinkClick r:id="rId2" action="ppaction://hlinksldjump"/>
              </a:rPr>
              <a:t>ответ</a:t>
            </a:r>
            <a:endParaRPr lang="ru-RU" dirty="0" smtClean="0"/>
          </a:p>
        </p:txBody>
      </p:sp>
      <p:sp>
        <p:nvSpPr>
          <p:cNvPr id="3891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8918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8919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solidFill>
                  <a:schemeClr val="tx1"/>
                </a:solidFill>
              </a:rPr>
              <a:t>А-7</a:t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chemeClr val="tx1"/>
                </a:solidFill>
              </a:rPr>
              <a:t>Вопрос 15                             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2800" i="1" dirty="0" smtClean="0">
              <a:latin typeface="Times New Roman" pitchFamily="18" charset="0"/>
            </a:endParaRPr>
          </a:p>
        </p:txBody>
      </p:sp>
      <p:sp>
        <p:nvSpPr>
          <p:cNvPr id="94221" name="Rectangle 1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4357688"/>
            <a:ext cx="8229600" cy="719137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  <a:defRPr/>
            </a:pPr>
            <a:endParaRPr lang="ru-RU" sz="2000" dirty="0" smtClean="0"/>
          </a:p>
          <a:p>
            <a:pPr algn="r" eaLnBrk="1" hangingPunct="1">
              <a:lnSpc>
                <a:spcPct val="90000"/>
              </a:lnSpc>
              <a:buFontTx/>
              <a:buNone/>
              <a:defRPr/>
            </a:pPr>
            <a:r>
              <a:rPr lang="ru-RU" dirty="0" smtClean="0">
                <a:hlinkClick r:id="rId2" action="ppaction://hlinksldjump"/>
              </a:rPr>
              <a:t>ответ</a:t>
            </a:r>
            <a:endParaRPr lang="ru-RU" dirty="0" smtClean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294967295"/>
          </p:nvPr>
        </p:nvSpPr>
        <p:spPr>
          <a:xfrm>
            <a:off x="500063" y="1905000"/>
            <a:ext cx="8215312" cy="3452813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ru-RU" dirty="0" smtClean="0"/>
              <a:t>   Как называется канал, соединяющий Москву реку с Волгой?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56" name="Rectangle 1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tx1"/>
                </a:solidFill>
              </a:rPr>
              <a:t>Ответ 15</a:t>
            </a:r>
          </a:p>
        </p:txBody>
      </p:sp>
      <p:sp>
        <p:nvSpPr>
          <p:cNvPr id="87061" name="Rectangle 21"/>
          <p:cNvSpPr>
            <a:spLocks noGrp="1" noChangeArrowheads="1"/>
          </p:cNvSpPr>
          <p:nvPr>
            <p:ph type="body" sz="half" idx="2"/>
          </p:nvPr>
        </p:nvSpPr>
        <p:spPr>
          <a:xfrm>
            <a:off x="428625" y="3929063"/>
            <a:ext cx="8147050" cy="430212"/>
          </a:xfrm>
        </p:spPr>
        <p:txBody>
          <a:bodyPr/>
          <a:lstStyle/>
          <a:p>
            <a:pPr algn="r" eaLnBrk="1" hangingPunct="1">
              <a:lnSpc>
                <a:spcPct val="80000"/>
              </a:lnSpc>
              <a:defRPr/>
            </a:pPr>
            <a:endParaRPr lang="ru-RU" sz="800" dirty="0" smtClean="0"/>
          </a:p>
          <a:p>
            <a:pPr algn="r" eaLnBrk="1" hangingPunct="1">
              <a:lnSpc>
                <a:spcPct val="80000"/>
              </a:lnSpc>
              <a:buFontTx/>
              <a:buNone/>
              <a:defRPr/>
            </a:pPr>
            <a:r>
              <a:rPr lang="ru-RU" dirty="0" smtClean="0">
                <a:hlinkClick r:id="rId2" action="ppaction://hlinksldjump"/>
              </a:rPr>
              <a:t>обратно</a:t>
            </a:r>
            <a:endParaRPr lang="ru-RU" dirty="0" smtClean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Tx/>
              <a:buNone/>
              <a:defRPr/>
            </a:pPr>
            <a:r>
              <a:rPr lang="ru-RU" dirty="0" smtClean="0"/>
              <a:t>Канал имени Москвы.</a:t>
            </a:r>
            <a:endParaRPr lang="ru-RU" dirty="0"/>
          </a:p>
        </p:txBody>
      </p:sp>
      <p:pic>
        <p:nvPicPr>
          <p:cNvPr id="5" name="Рисунок 4" descr="http://fototelegraf.ru/wp-content/uploads/2011/06/shluz-2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2928934"/>
            <a:ext cx="4862534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3636963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Ответ 15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</a:t>
            </a:r>
            <a:r>
              <a:rPr lang="ru-RU" sz="3200" dirty="0" smtClean="0"/>
              <a:t>Мертвое море.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7578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500063" y="5072063"/>
            <a:ext cx="8229600" cy="358775"/>
          </a:xfrm>
        </p:spPr>
        <p:txBody>
          <a:bodyPr/>
          <a:lstStyle/>
          <a:p>
            <a:pPr algn="r" eaLnBrk="1" hangingPunct="1">
              <a:lnSpc>
                <a:spcPct val="80000"/>
              </a:lnSpc>
              <a:buFontTx/>
              <a:buNone/>
              <a:defRPr/>
            </a:pPr>
            <a:r>
              <a:rPr lang="ru-RU" dirty="0" smtClean="0">
                <a:hlinkClick r:id="rId2" action="ppaction://hlinksldjump"/>
              </a:rPr>
              <a:t>обратно</a:t>
            </a:r>
            <a:endParaRPr lang="ru-RU" dirty="0" smtClean="0"/>
          </a:p>
        </p:txBody>
      </p:sp>
      <p:pic>
        <p:nvPicPr>
          <p:cNvPr id="4" name="Рисунок 3" descr="http://ecovoice.ru/uploads/images/9/c/2/3/5/big/3133b9a6a4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3000371"/>
            <a:ext cx="4938735" cy="2928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0805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b="1" i="1" dirty="0" smtClean="0">
                <a:solidFill>
                  <a:srgbClr val="C00000"/>
                </a:solidFill>
                <a:latin typeface="Arial Narrow" pitchFamily="34" charset="0"/>
              </a:rPr>
              <a:t>Воды суши</a:t>
            </a:r>
          </a:p>
        </p:txBody>
      </p:sp>
      <p:graphicFrame>
        <p:nvGraphicFramePr>
          <p:cNvPr id="3611" name="Group 539"/>
          <p:cNvGraphicFramePr>
            <a:graphicFrameLocks noGrp="1"/>
          </p:cNvGraphicFramePr>
          <p:nvPr>
            <p:ph type="tbl" idx="1"/>
          </p:nvPr>
        </p:nvGraphicFramePr>
        <p:xfrm>
          <a:off x="468313" y="836613"/>
          <a:ext cx="8229600" cy="5608320"/>
        </p:xfrm>
        <a:graphic>
          <a:graphicData uri="http://schemas.openxmlformats.org/drawingml/2006/table">
            <a:tbl>
              <a:tblPr/>
              <a:tblGrid>
                <a:gridCol w="822325"/>
                <a:gridCol w="833437"/>
                <a:gridCol w="792163"/>
                <a:gridCol w="844550"/>
                <a:gridCol w="822325"/>
                <a:gridCol w="822325"/>
                <a:gridCol w="823912"/>
                <a:gridCol w="822325"/>
                <a:gridCol w="823913"/>
                <a:gridCol w="822325"/>
              </a:tblGrid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2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5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6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7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</a:rPr>
                        <a:t>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8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 </a:t>
                      </a: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" action="ppaction://hlinksldjump"/>
                        </a:rPr>
                        <a:t>*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9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10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11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12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13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14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</a:rPr>
                        <a:t>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 </a:t>
                      </a: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" action="ppaction://hlinksldjump"/>
                        </a:rPr>
                        <a:t>*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</a:rPr>
                        <a:t>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 </a:t>
                      </a: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" action="ppaction://hlinksldjump"/>
                        </a:rPr>
                        <a:t>*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15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 </a:t>
                      </a: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" action="ppaction://hlinksldjump"/>
                        </a:rPr>
                        <a:t>*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16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</a:rPr>
                        <a:t>Ж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 </a:t>
                      </a: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" action="ppaction://hlinksldjump"/>
                        </a:rPr>
                        <a:t>*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17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18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</a:rPr>
                        <a:t>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 </a:t>
                      </a: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" action="ppaction://hlinksldjump"/>
                        </a:rPr>
                        <a:t>*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19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20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 </a:t>
                      </a: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" action="ppaction://hlinksldjump"/>
                        </a:rPr>
                        <a:t>*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21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22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13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Ж-4</a:t>
            </a:r>
            <a:br>
              <a:rPr lang="ru-RU" sz="4000" dirty="0" smtClean="0"/>
            </a:br>
            <a:r>
              <a:rPr lang="ru-RU" sz="4000" dirty="0" smtClean="0"/>
              <a:t>15 очков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dirty="0" smtClean="0"/>
              <a:t>   Течение Гольфстрим имеет длину 3000 км, а скорость 10 км/ч. За сколько времени катер со скоростью 20 км/ч преодолеет Гольфстрим по течению?</a:t>
            </a:r>
          </a:p>
          <a:p>
            <a:pPr eaLnBrk="1" hangingPunct="1">
              <a:defRPr/>
            </a:pPr>
            <a:endParaRPr lang="ru-RU" sz="2800" dirty="0" smtClean="0"/>
          </a:p>
          <a:p>
            <a:pPr algn="r" eaLnBrk="1" hangingPunct="1">
              <a:buFontTx/>
              <a:buNone/>
              <a:defRPr/>
            </a:pPr>
            <a:r>
              <a:rPr lang="ru-RU" dirty="0" smtClean="0">
                <a:hlinkClick r:id="rId2" action="ppaction://hlinksldjump"/>
              </a:rPr>
              <a:t>Ответ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Ответ 15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05000"/>
            <a:ext cx="8229600" cy="4953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ru-RU" sz="1000" dirty="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1000" dirty="0" smtClean="0"/>
              <a:t> </a:t>
            </a:r>
            <a:r>
              <a:rPr lang="ru-RU" sz="1000" dirty="0" smtClean="0">
                <a:effectLst/>
              </a:rPr>
              <a:t>  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Катер преодолеет Гольфстрим по течению за 100 часов.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1000" dirty="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1000" dirty="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1000" dirty="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1000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sz="1000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sz="1000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sz="1000" dirty="0" smtClean="0"/>
          </a:p>
          <a:p>
            <a:pPr algn="r" eaLnBrk="1" hangingPunct="1">
              <a:lnSpc>
                <a:spcPct val="80000"/>
              </a:lnSpc>
              <a:buFontTx/>
              <a:buNone/>
              <a:defRPr/>
            </a:pPr>
            <a:r>
              <a:rPr lang="ru-RU" dirty="0" smtClean="0">
                <a:hlinkClick r:id="rId2" action="ppaction://hlinksldjump"/>
              </a:rPr>
              <a:t>обратно</a:t>
            </a:r>
            <a:endParaRPr lang="ru-RU" dirty="0" smtClean="0"/>
          </a:p>
          <a:p>
            <a:pPr algn="r" eaLnBrk="1" hangingPunct="1">
              <a:lnSpc>
                <a:spcPct val="80000"/>
              </a:lnSpc>
              <a:defRPr/>
            </a:pPr>
            <a:endParaRPr lang="ru-RU" sz="1400" dirty="0" smtClean="0"/>
          </a:p>
        </p:txBody>
      </p:sp>
      <p:pic>
        <p:nvPicPr>
          <p:cNvPr id="4" name="Рисунок 3" descr="http://static.twojapogoda.pl/2014/10/golf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3500438"/>
            <a:ext cx="4795857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Ж-5</a:t>
            </a:r>
            <a:br>
              <a:rPr lang="ru-RU" sz="4000" dirty="0" smtClean="0"/>
            </a:br>
            <a:r>
              <a:rPr lang="ru-RU" sz="4000" dirty="0" smtClean="0"/>
              <a:t>15 очков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1588" indent="12700" eaLnBrk="1" hangingPunct="1">
              <a:lnSpc>
                <a:spcPct val="90000"/>
              </a:lnSpc>
              <a:buFontTx/>
              <a:buNone/>
              <a:defRPr/>
            </a:pPr>
            <a:r>
              <a:rPr lang="ru-RU" dirty="0" smtClean="0"/>
              <a:t>В 1492 году Колумб отправил королеве Испании в дубовом бочонке послание, которое обнаружили у берегов Испании в 1850 году. Сколько лет путешествовал бочонок?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dirty="0" smtClean="0"/>
          </a:p>
          <a:p>
            <a:pPr eaLnBrk="1" hangingPunct="1">
              <a:lnSpc>
                <a:spcPct val="90000"/>
              </a:lnSpc>
              <a:defRPr/>
            </a:pPr>
            <a:endParaRPr lang="ru-RU" dirty="0" smtClean="0"/>
          </a:p>
          <a:p>
            <a:pPr algn="r" eaLnBrk="1" hangingPunct="1">
              <a:lnSpc>
                <a:spcPct val="90000"/>
              </a:lnSpc>
              <a:buFontTx/>
              <a:buNone/>
              <a:defRPr/>
            </a:pPr>
            <a:endParaRPr lang="ru-RU" sz="2400" dirty="0" smtClean="0"/>
          </a:p>
          <a:p>
            <a:pPr algn="r" eaLnBrk="1" hangingPunct="1">
              <a:lnSpc>
                <a:spcPct val="90000"/>
              </a:lnSpc>
              <a:buFontTx/>
              <a:buNone/>
              <a:defRPr/>
            </a:pPr>
            <a:r>
              <a:rPr lang="ru-RU" dirty="0" smtClean="0">
                <a:hlinkClick r:id="rId2" action="ppaction://hlinksldjump"/>
              </a:rPr>
              <a:t>Ответ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Ответ 15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1800" dirty="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Бочонок  путешествовал  358 лет.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1800" dirty="0" smtClean="0"/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endParaRPr lang="ru-RU" sz="2400" dirty="0" smtClean="0"/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endParaRPr lang="ru-RU" sz="2400" dirty="0" smtClean="0"/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endParaRPr lang="ru-RU" sz="2400" dirty="0" smtClean="0"/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endParaRPr lang="ru-RU" sz="2400" dirty="0" smtClean="0"/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endParaRPr lang="ru-RU" sz="2400" dirty="0" smtClean="0"/>
          </a:p>
          <a:p>
            <a:pPr algn="r" eaLnBrk="1" hangingPunct="1">
              <a:lnSpc>
                <a:spcPct val="80000"/>
              </a:lnSpc>
              <a:buFontTx/>
              <a:buNone/>
              <a:defRPr/>
            </a:pPr>
            <a:r>
              <a:rPr lang="ru-RU" dirty="0" smtClean="0">
                <a:hlinkClick r:id="rId2" action="ppaction://hlinksldjump"/>
              </a:rPr>
              <a:t>обратно</a:t>
            </a:r>
            <a:r>
              <a:rPr lang="ru-RU" sz="2400" dirty="0" smtClean="0"/>
              <a:t> </a:t>
            </a:r>
          </a:p>
        </p:txBody>
      </p:sp>
      <p:pic>
        <p:nvPicPr>
          <p:cNvPr id="4" name="Рисунок 3" descr="http://to-world-travel.ru/img/2015/042513/185158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3357562"/>
            <a:ext cx="445295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10 очков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 smtClean="0"/>
              <a:t>           Что такое половодье?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endParaRPr lang="ru-RU" dirty="0" smtClean="0"/>
          </a:p>
          <a:p>
            <a:pPr marL="609600" indent="-609600" eaLnBrk="1" hangingPunct="1">
              <a:lnSpc>
                <a:spcPct val="90000"/>
              </a:lnSpc>
              <a:defRPr/>
            </a:pPr>
            <a:endParaRPr lang="ru-RU" dirty="0" smtClean="0"/>
          </a:p>
          <a:p>
            <a:pPr marL="609600" indent="-609600" eaLnBrk="1" hangingPunct="1">
              <a:lnSpc>
                <a:spcPct val="90000"/>
              </a:lnSpc>
              <a:defRPr/>
            </a:pPr>
            <a:endParaRPr lang="ru-RU" dirty="0" smtClean="0"/>
          </a:p>
          <a:p>
            <a:pPr marL="609600" indent="-609600" eaLnBrk="1" hangingPunct="1">
              <a:lnSpc>
                <a:spcPct val="90000"/>
              </a:lnSpc>
              <a:defRPr/>
            </a:pPr>
            <a:endParaRPr lang="ru-RU" dirty="0" smtClean="0"/>
          </a:p>
          <a:p>
            <a:pPr marL="609600" indent="-609600" algn="r" eaLnBrk="1" hangingPunct="1">
              <a:lnSpc>
                <a:spcPct val="90000"/>
              </a:lnSpc>
              <a:buFontTx/>
              <a:buNone/>
              <a:defRPr/>
            </a:pPr>
            <a:r>
              <a:rPr lang="ru-RU" dirty="0" smtClean="0">
                <a:hlinkClick r:id="rId2" action="ppaction://hlinksldjump"/>
              </a:rPr>
              <a:t>Ответ</a:t>
            </a:r>
            <a:endParaRPr lang="ru-RU" dirty="0" smtClean="0"/>
          </a:p>
        </p:txBody>
      </p:sp>
      <p:pic>
        <p:nvPicPr>
          <p:cNvPr id="4" name="Рисунок 3" descr="http://politika.co.ua/uploads/posts/2013-04/thumbs/1365078602811polov236974.jpe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2928934"/>
            <a:ext cx="4929222" cy="274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Ответ 10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05000"/>
            <a:ext cx="8229600" cy="31670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ru-RU" sz="2400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sz="2400" dirty="0" smtClean="0"/>
          </a:p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dirty="0" smtClean="0"/>
              <a:t>Половодье – это ежегодный продолжительный подъём уровня реки весной.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3600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sz="2400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sz="2400" dirty="0" smtClean="0"/>
          </a:p>
          <a:p>
            <a:pPr algn="r" eaLnBrk="1" hangingPunct="1">
              <a:lnSpc>
                <a:spcPct val="80000"/>
              </a:lnSpc>
              <a:buFontTx/>
              <a:buNone/>
              <a:defRPr/>
            </a:pPr>
            <a:r>
              <a:rPr lang="ru-RU" sz="2400" b="1" dirty="0" smtClean="0">
                <a:hlinkClick r:id="rId2" action="ppaction://hlinksldjump"/>
              </a:rPr>
              <a:t>Обратно</a:t>
            </a:r>
            <a:endParaRPr lang="ru-RU" sz="2400" b="1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sz="2400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i="1" dirty="0" smtClean="0">
                <a:solidFill>
                  <a:srgbClr val="FF0000"/>
                </a:solidFill>
                <a:latin typeface="Arial Narrow" pitchFamily="34" charset="0"/>
              </a:rPr>
              <a:t>Морской бой.</a:t>
            </a:r>
          </a:p>
        </p:txBody>
      </p:sp>
      <p:graphicFrame>
        <p:nvGraphicFramePr>
          <p:cNvPr id="6708" name="Group 564"/>
          <p:cNvGraphicFramePr>
            <a:graphicFrameLocks noGrp="1"/>
          </p:cNvGraphicFramePr>
          <p:nvPr>
            <p:ph type="tbl" idx="1"/>
          </p:nvPr>
        </p:nvGraphicFramePr>
        <p:xfrm>
          <a:off x="500063" y="1500188"/>
          <a:ext cx="8229600" cy="5181600"/>
        </p:xfrm>
        <a:graphic>
          <a:graphicData uri="http://schemas.openxmlformats.org/drawingml/2006/table">
            <a:tbl>
              <a:tblPr/>
              <a:tblGrid>
                <a:gridCol w="822325"/>
                <a:gridCol w="823913"/>
                <a:gridCol w="822325"/>
                <a:gridCol w="823912"/>
                <a:gridCol w="822325"/>
                <a:gridCol w="822325"/>
                <a:gridCol w="823913"/>
                <a:gridCol w="822325"/>
                <a:gridCol w="823912"/>
                <a:gridCol w="822325"/>
              </a:tblGrid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</a:rPr>
                        <a:t>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</a:rPr>
                        <a:t>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</a:rPr>
                        <a:t>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</a:rPr>
                        <a:t>Ж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</a:rPr>
                        <a:t>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779446"/>
          </a:xfrm>
        </p:spPr>
        <p:txBody>
          <a:bodyPr/>
          <a:lstStyle/>
          <a:p>
            <a:pPr algn="ctr"/>
            <a:r>
              <a:rPr lang="ru-RU" sz="3200" dirty="0" smtClean="0"/>
              <a:t>Литература:</a:t>
            </a:r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805378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solidFill>
                  <a:srgbClr val="FFC000"/>
                </a:solidFill>
              </a:rPr>
              <a:t>1. </a:t>
            </a:r>
            <a:r>
              <a:rPr lang="en-US" sz="2800" u="sng" dirty="0" smtClean="0">
                <a:solidFill>
                  <a:srgbClr val="FFC000"/>
                </a:solidFill>
              </a:rPr>
              <a:t>https://yandex.ru/images</a:t>
            </a:r>
            <a:endParaRPr lang="ru-RU" sz="2800" u="sng" dirty="0" smtClean="0">
              <a:solidFill>
                <a:srgbClr val="FFC000"/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rgbClr val="FFC000"/>
                </a:solidFill>
              </a:rPr>
              <a:t>2.</a:t>
            </a:r>
            <a:r>
              <a:rPr lang="ru-RU" sz="2800" u="sng" dirty="0" smtClean="0">
                <a:solidFill>
                  <a:srgbClr val="FFC000"/>
                </a:solidFill>
                <a:hlinkClick r:id="rId2"/>
              </a:rPr>
              <a:t> http://www.kartinki24.ru</a:t>
            </a:r>
          </a:p>
          <a:p>
            <a:pPr>
              <a:buNone/>
            </a:pPr>
            <a:r>
              <a:rPr lang="ru-RU" sz="2800" dirty="0" smtClean="0">
                <a:solidFill>
                  <a:srgbClr val="FFC000"/>
                </a:solidFill>
                <a:hlinkClick r:id="rId2"/>
              </a:rPr>
              <a:t>3</a:t>
            </a:r>
            <a:r>
              <a:rPr lang="ru-RU" sz="2800" dirty="0" smtClean="0">
                <a:solidFill>
                  <a:srgbClr val="FFC000"/>
                </a:solidFill>
              </a:rPr>
              <a:t>.</a:t>
            </a:r>
            <a:r>
              <a:rPr lang="ru-RU" sz="2800" b="1" dirty="0" smtClean="0">
                <a:solidFill>
                  <a:srgbClr val="FFC000"/>
                </a:solidFill>
              </a:rPr>
              <a:t> </a:t>
            </a:r>
            <a:r>
              <a:rPr lang="ru-RU" sz="2800" dirty="0" smtClean="0">
                <a:solidFill>
                  <a:srgbClr val="FFC000"/>
                </a:solidFill>
                <a:hlinkClick r:id="rId3"/>
              </a:rPr>
              <a:t>http://www.o-prirode.com/photo/27-0-2926</a:t>
            </a:r>
            <a:endParaRPr lang="ru-RU" sz="2800" dirty="0" smtClean="0">
              <a:solidFill>
                <a:srgbClr val="FFC000"/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rgbClr val="FFC000"/>
                </a:solidFill>
              </a:rPr>
              <a:t>4. Т.П.Герасимова, </a:t>
            </a:r>
            <a:r>
              <a:rPr lang="ru-RU" sz="2800" dirty="0" err="1" smtClean="0">
                <a:solidFill>
                  <a:srgbClr val="FFC000"/>
                </a:solidFill>
              </a:rPr>
              <a:t>Н.П.Неклюкова</a:t>
            </a:r>
            <a:r>
              <a:rPr lang="ru-RU" sz="2800" dirty="0" smtClean="0">
                <a:solidFill>
                  <a:srgbClr val="FFC000"/>
                </a:solidFill>
              </a:rPr>
              <a:t> География 6 класс.</a:t>
            </a:r>
          </a:p>
          <a:p>
            <a:pPr>
              <a:buNone/>
            </a:pPr>
            <a:r>
              <a:rPr lang="ru-RU" sz="2800" dirty="0" smtClean="0">
                <a:solidFill>
                  <a:srgbClr val="FFC000"/>
                </a:solidFill>
              </a:rPr>
              <a:t>5. География - Современная иллюстрированная энциклопедия.</a:t>
            </a:r>
            <a:br>
              <a:rPr lang="ru-RU" sz="2800" dirty="0" smtClean="0">
                <a:solidFill>
                  <a:srgbClr val="FFC000"/>
                </a:solidFill>
              </a:rPr>
            </a:br>
            <a:r>
              <a:rPr lang="ru-RU" sz="2800" dirty="0" err="1" smtClean="0">
                <a:solidFill>
                  <a:srgbClr val="FFC000"/>
                </a:solidFill>
              </a:rPr>
              <a:t>Горкин</a:t>
            </a:r>
            <a:r>
              <a:rPr lang="ru-RU" sz="2800" dirty="0" smtClean="0">
                <a:solidFill>
                  <a:srgbClr val="FFC000"/>
                </a:solidFill>
              </a:rPr>
              <a:t> А.П. 2006г</a:t>
            </a:r>
            <a:endParaRPr lang="ru-RU" sz="28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ctrTitle" sz="quarter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9600" b="1" i="1" dirty="0" smtClean="0">
                <a:solidFill>
                  <a:schemeClr val="accent2"/>
                </a:solidFill>
                <a:latin typeface="Arial Narrow" pitchFamily="34" charset="0"/>
              </a:rPr>
              <a:t>Промах!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5157788"/>
            <a:ext cx="6400800" cy="4810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dirty="0" smtClean="0">
                <a:solidFill>
                  <a:schemeClr val="hlink"/>
                </a:solidFill>
                <a:hlinkClick r:id="rId2" action="ppaction://hlinksldjump"/>
              </a:rPr>
              <a:t>переход хода</a:t>
            </a:r>
            <a:endParaRPr lang="ru-RU" dirty="0" smtClean="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А-9 </a:t>
            </a:r>
            <a:br>
              <a:rPr lang="ru-RU" sz="4000" dirty="0" smtClean="0"/>
            </a:br>
            <a:r>
              <a:rPr lang="ru-RU" sz="4000" dirty="0" smtClean="0"/>
              <a:t>10 очков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lnSpc>
                <a:spcPct val="90000"/>
              </a:lnSpc>
              <a:defRPr/>
            </a:pPr>
            <a:endParaRPr lang="ru-RU" dirty="0" smtClean="0"/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dirty="0" smtClean="0"/>
              <a:t>Как называется кратковременное 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dirty="0" smtClean="0"/>
              <a:t>повышение уровня воды?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ru-RU" dirty="0" smtClean="0"/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ru-RU" dirty="0" smtClean="0"/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ru-RU" dirty="0" smtClean="0"/>
          </a:p>
          <a:p>
            <a:pPr algn="r" eaLnBrk="1" hangingPunct="1">
              <a:lnSpc>
                <a:spcPct val="90000"/>
              </a:lnSpc>
              <a:buFontTx/>
              <a:buNone/>
              <a:defRPr/>
            </a:pPr>
            <a:r>
              <a:rPr lang="ru-RU" dirty="0" smtClean="0">
                <a:hlinkClick r:id="rId3" action="ppaction://hlinksldjump"/>
              </a:rPr>
              <a:t>проверка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3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В-9</a:t>
            </a:r>
            <a:br>
              <a:rPr lang="ru-RU" sz="4000" dirty="0" smtClean="0"/>
            </a:br>
            <a:r>
              <a:rPr lang="ru-RU" sz="4000" dirty="0" smtClean="0"/>
              <a:t>10 ОЧКОВ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dirty="0" smtClean="0"/>
              <a:t>Длина Волги 3530 км, а длина реки Терек 600 км. На сколько километров Волга длиннее Терека?</a:t>
            </a:r>
            <a:endParaRPr lang="en-US" dirty="0" smtClean="0"/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en-US" dirty="0" smtClean="0"/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en-US" dirty="0" smtClean="0"/>
          </a:p>
          <a:p>
            <a:pPr algn="r" eaLnBrk="1" hangingPunct="1">
              <a:lnSpc>
                <a:spcPct val="90000"/>
              </a:lnSpc>
              <a:buFontTx/>
              <a:buNone/>
              <a:defRPr/>
            </a:pPr>
            <a:r>
              <a:rPr lang="ru-RU" dirty="0" smtClean="0">
                <a:hlinkClick r:id="rId3" action="ppaction://hlinksldjump"/>
              </a:rPr>
              <a:t>ответ</a:t>
            </a:r>
            <a:endParaRPr lang="ru-RU" dirty="0" smtClean="0"/>
          </a:p>
        </p:txBody>
      </p:sp>
      <p:pic>
        <p:nvPicPr>
          <p:cNvPr id="4" name="Рисунок 3" descr="Река Волга - Самая большая река в Европе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5984" y="3571876"/>
            <a:ext cx="4038616" cy="2643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3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Д-8</a:t>
            </a:r>
            <a:br>
              <a:rPr lang="ru-RU" sz="4000" dirty="0" smtClean="0"/>
            </a:br>
            <a:r>
              <a:rPr lang="ru-RU" sz="4000" dirty="0" smtClean="0"/>
              <a:t>10 ОЧКОВ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357188" y="1714500"/>
            <a:ext cx="8229600" cy="41148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dirty="0" smtClean="0"/>
              <a:t>У какой реки в мире самый большой бассейн?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ru-RU" dirty="0" smtClean="0"/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ru-RU" dirty="0" smtClean="0"/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ru-RU" dirty="0" smtClean="0"/>
          </a:p>
          <a:p>
            <a:pPr algn="r" eaLnBrk="1" hangingPunct="1">
              <a:lnSpc>
                <a:spcPct val="90000"/>
              </a:lnSpc>
              <a:buFontTx/>
              <a:buNone/>
              <a:defRPr/>
            </a:pPr>
            <a:r>
              <a:rPr lang="ru-RU" dirty="0" smtClean="0">
                <a:hlinkClick r:id="rId3" action="ppaction://hlinksldjump"/>
              </a:rPr>
              <a:t>ответ</a:t>
            </a:r>
            <a:endParaRPr lang="ru-RU" dirty="0" smtClean="0"/>
          </a:p>
        </p:txBody>
      </p:sp>
      <p:pic>
        <p:nvPicPr>
          <p:cNvPr id="4" name="Рисунок 3" descr="http://review-planet.ru/wp-content/uploads/2011/01/171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08" y="3357562"/>
            <a:ext cx="4429156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3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Е-2</a:t>
            </a:r>
            <a:br>
              <a:rPr lang="ru-RU" sz="4000" dirty="0" smtClean="0"/>
            </a:br>
            <a:r>
              <a:rPr lang="ru-RU" sz="4000" dirty="0" smtClean="0"/>
              <a:t>10 очков.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dirty="0" smtClean="0"/>
              <a:t>Глубина самого большого озера нашей планеты Байкала составляет 1,637 км. Выразите глубину Байкала в метрах.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ru-RU" dirty="0" smtClean="0"/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ru-RU" dirty="0" smtClean="0"/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ru-RU" dirty="0" smtClean="0"/>
          </a:p>
          <a:p>
            <a:pPr algn="r" eaLnBrk="1" hangingPunct="1">
              <a:lnSpc>
                <a:spcPct val="90000"/>
              </a:lnSpc>
              <a:buFontTx/>
              <a:buNone/>
              <a:defRPr/>
            </a:pPr>
            <a:r>
              <a:rPr lang="ru-RU" dirty="0" smtClean="0">
                <a:hlinkClick r:id="rId3" action="ppaction://hlinksldjump"/>
              </a:rPr>
              <a:t>ответ</a:t>
            </a:r>
            <a:endParaRPr lang="ru-RU" dirty="0" smtClean="0"/>
          </a:p>
        </p:txBody>
      </p:sp>
      <p:pic>
        <p:nvPicPr>
          <p:cNvPr id="4" name="Рисунок 3" descr="http://cont.ws/uploads/pic/2015/6/3622519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57422" y="3929066"/>
            <a:ext cx="3824303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3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887</TotalTime>
  <Words>1017</Words>
  <Application>Microsoft Office PowerPoint</Application>
  <PresentationFormat>Экран (4:3)</PresentationFormat>
  <Paragraphs>409</Paragraphs>
  <Slides>47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47</vt:i4>
      </vt:variant>
    </vt:vector>
  </HeadingPairs>
  <TitlesOfParts>
    <vt:vector size="48" baseType="lpstr">
      <vt:lpstr>Океан</vt:lpstr>
      <vt:lpstr>Муниципальное автономное общеобразовательное учреждение «Чажемтовская средняя общеобразовательная школа»</vt:lpstr>
      <vt:lpstr>Цель: Обобщить и систематизировать знания по теме «Воды   суши».</vt:lpstr>
      <vt:lpstr>Игра по теме «Вода» по географии и математике</vt:lpstr>
      <vt:lpstr>Воды суши</vt:lpstr>
      <vt:lpstr>Промах!</vt:lpstr>
      <vt:lpstr>А-9  10 очков</vt:lpstr>
      <vt:lpstr>В-9 10 ОЧКОВ</vt:lpstr>
      <vt:lpstr>Д-8 10 ОЧКОВ</vt:lpstr>
      <vt:lpstr>Е-2 10 очков.</vt:lpstr>
      <vt:lpstr>А-1 10 очков</vt:lpstr>
      <vt:lpstr>Ответ 10 </vt:lpstr>
      <vt:lpstr>Б-1 10 очков</vt:lpstr>
      <vt:lpstr>Ответ 10</vt:lpstr>
      <vt:lpstr>Ответ 10</vt:lpstr>
      <vt:lpstr>В-4 15 очков</vt:lpstr>
      <vt:lpstr>Ответ 15</vt:lpstr>
      <vt:lpstr>В-5 20 очков</vt:lpstr>
      <vt:lpstr>Ответ 20</vt:lpstr>
      <vt:lpstr>Ответ 10</vt:lpstr>
      <vt:lpstr>Ответ 10</vt:lpstr>
      <vt:lpstr>И-2 15 очков</vt:lpstr>
      <vt:lpstr>Ответ 15</vt:lpstr>
      <vt:lpstr>И-3 15 очков</vt:lpstr>
      <vt:lpstr>Ответ 15    </vt:lpstr>
      <vt:lpstr>Ответ 10</vt:lpstr>
      <vt:lpstr>З-7 10 очков</vt:lpstr>
      <vt:lpstr>Ответ 10</vt:lpstr>
      <vt:lpstr>З-8 10 очков</vt:lpstr>
      <vt:lpstr>Ответ 10</vt:lpstr>
      <vt:lpstr>В-6 15 очков</vt:lpstr>
      <vt:lpstr>Ответ 15  </vt:lpstr>
      <vt:lpstr>В-3 15 очков</vt:lpstr>
      <vt:lpstr>Ответ 15   </vt:lpstr>
      <vt:lpstr>И-4 15 очков</vt:lpstr>
      <vt:lpstr>Ответ 15 </vt:lpstr>
      <vt:lpstr>И-4 15 очков   </vt:lpstr>
      <vt:lpstr>А-7 Вопрос 15                              </vt:lpstr>
      <vt:lpstr>Ответ 15</vt:lpstr>
      <vt:lpstr>Ответ 15      Мертвое море. </vt:lpstr>
      <vt:lpstr>Ж-4 15 очков</vt:lpstr>
      <vt:lpstr>Ответ 15</vt:lpstr>
      <vt:lpstr>Ж-5 15 очков</vt:lpstr>
      <vt:lpstr>Ответ 15</vt:lpstr>
      <vt:lpstr>10 очков</vt:lpstr>
      <vt:lpstr>Ответ 10</vt:lpstr>
      <vt:lpstr>Морской бой.</vt:lpstr>
      <vt:lpstr>Литература: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Квадратные уравнения.</dc:title>
  <dc:creator>Татьяна Заслонко</dc:creator>
  <cp:lastModifiedBy>Елена</cp:lastModifiedBy>
  <cp:revision>107</cp:revision>
  <dcterms:created xsi:type="dcterms:W3CDTF">2006-05-21T14:36:20Z</dcterms:created>
  <dcterms:modified xsi:type="dcterms:W3CDTF">2017-12-08T10:18:01Z</dcterms:modified>
</cp:coreProperties>
</file>